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9" r:id="rId1"/>
  </p:sldMasterIdLst>
  <p:notesMasterIdLst>
    <p:notesMasterId r:id="rId24"/>
  </p:notesMasterIdLst>
  <p:sldIdLst>
    <p:sldId id="285" r:id="rId2"/>
    <p:sldId id="320" r:id="rId3"/>
    <p:sldId id="327" r:id="rId4"/>
    <p:sldId id="321" r:id="rId5"/>
    <p:sldId id="318" r:id="rId6"/>
    <p:sldId id="319" r:id="rId7"/>
    <p:sldId id="298" r:id="rId8"/>
    <p:sldId id="303" r:id="rId9"/>
    <p:sldId id="328" r:id="rId10"/>
    <p:sldId id="322" r:id="rId11"/>
    <p:sldId id="329" r:id="rId12"/>
    <p:sldId id="323" r:id="rId13"/>
    <p:sldId id="307" r:id="rId14"/>
    <p:sldId id="324" r:id="rId15"/>
    <p:sldId id="316" r:id="rId16"/>
    <p:sldId id="309" r:id="rId17"/>
    <p:sldId id="310" r:id="rId18"/>
    <p:sldId id="311" r:id="rId19"/>
    <p:sldId id="312" r:id="rId20"/>
    <p:sldId id="313" r:id="rId21"/>
    <p:sldId id="331"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54F"/>
    <a:srgbClr val="FFDF79"/>
    <a:srgbClr val="DB25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467" autoAdjust="0"/>
  </p:normalViewPr>
  <p:slideViewPr>
    <p:cSldViewPr snapToGrid="0">
      <p:cViewPr varScale="1">
        <p:scale>
          <a:sx n="95" d="100"/>
          <a:sy n="95" d="100"/>
        </p:scale>
        <p:origin x="11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BEB4E-C268-45DE-9831-698592BA0540}" type="datetimeFigureOut">
              <a:rPr lang="en-GB" smtClean="0"/>
              <a:t>07/10/2025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2FA7B-0C7C-4BD3-89F6-F3BC7DD7A8A2}" type="slidenum">
              <a:rPr lang="en-GB" smtClean="0"/>
              <a:t>‹#›</a:t>
            </a:fld>
            <a:endParaRPr lang="en-GB"/>
          </a:p>
        </p:txBody>
      </p:sp>
    </p:spTree>
    <p:extLst>
      <p:ext uri="{BB962C8B-B14F-4D97-AF65-F5344CB8AC3E}">
        <p14:creationId xmlns:p14="http://schemas.microsoft.com/office/powerpoint/2010/main" val="225535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eksforgeeks.org/computer-networks/ftp-server-working-and-its-benefit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google.com/url?sa=i&amp;url=https://www.krasamo.com/machine-learning-in-iot/&amp;psig=AOvVaw1lqqWKtMftjEvyKsPFjX-K&amp;ust=1759486225616000&amp;source=images&amp;cd=vfe&amp;opi=89978449&amp;ved=2ahUKEwj72_6Mo4WQAxVAwqACHZQkGjwQjhx6BAgAEB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https://www.mi.fu-berlin.de/inf/groups/ag-tech/teaching/2012-13_WS/L_19528_Embedded_Internet_and_the_Internet_of_Things/08.pdf</a:t>
            </a:r>
          </a:p>
          <a:p>
            <a:r>
              <a:rPr lang="en-US" smtClean="0"/>
              <a:t>https://www.hivemq.com/blog/mqtt-vs-coap-for-iot/</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003167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https://www.engineegroup.us/articles/ARA-6-115.php</a:t>
            </a:r>
          </a:p>
          <a:p>
            <a:endParaRPr lang="en-US" dirty="0" smtClean="0"/>
          </a:p>
          <a:p>
            <a:endParaRPr lang="en-US" dirty="0" smtClean="0"/>
          </a:p>
          <a:p>
            <a:r>
              <a:rPr lang="en-US" dirty="0" smtClean="0"/>
              <a:t>https://webbylab.com/blog/iot-architecture/</a:t>
            </a:r>
          </a:p>
          <a:p>
            <a:r>
              <a:rPr lang="en-US" dirty="0" smtClean="0"/>
              <a:t>https://cloud.google.com/architecture/connected-devices/iot-platform-product-architecture?hl=id</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10</a:t>
            </a:fld>
            <a:endParaRPr lang="en-GB"/>
          </a:p>
        </p:txBody>
      </p:sp>
    </p:spTree>
    <p:extLst>
      <p:ext uri="{BB962C8B-B14F-4D97-AF65-F5344CB8AC3E}">
        <p14:creationId xmlns:p14="http://schemas.microsoft.com/office/powerpoint/2010/main" val="1187279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https://www.engineegroup.us/articles/ARA-6-115.php</a:t>
            </a:r>
          </a:p>
          <a:p>
            <a:endParaRPr lang="en-US" dirty="0" smtClean="0"/>
          </a:p>
          <a:p>
            <a:endParaRPr lang="en-US" dirty="0" smtClean="0"/>
          </a:p>
          <a:p>
            <a:r>
              <a:rPr lang="en-US" dirty="0" smtClean="0"/>
              <a:t>https://webbylab.com/blog/iot-architecture/</a:t>
            </a:r>
          </a:p>
          <a:p>
            <a:r>
              <a:rPr lang="en-US" dirty="0" smtClean="0"/>
              <a:t>https://cloud.google.com/architecture/connected-devices/iot-platform-product-architecture?hl=id</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11</a:t>
            </a:fld>
            <a:endParaRPr lang="en-GB"/>
          </a:p>
        </p:txBody>
      </p:sp>
    </p:spTree>
    <p:extLst>
      <p:ext uri="{BB962C8B-B14F-4D97-AF65-F5344CB8AC3E}">
        <p14:creationId xmlns:p14="http://schemas.microsoft.com/office/powerpoint/2010/main" val="160592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https://www.adlinktech.com/fr/industrial-iot-gateway</a:t>
            </a:r>
          </a:p>
          <a:p>
            <a:endParaRPr lang="en-US" dirty="0" smtClean="0"/>
          </a:p>
          <a:p>
            <a:r>
              <a:rPr lang="en-US" dirty="0" smtClean="0"/>
              <a:t>https://www.google.com/</a:t>
            </a:r>
            <a:r>
              <a:rPr lang="en-US" dirty="0" err="1" smtClean="0"/>
              <a:t>imgres?q</a:t>
            </a:r>
            <a:r>
              <a:rPr lang="en-US" dirty="0" smtClean="0"/>
              <a:t>=architecture%20for%20IoT%20gif&amp;imgurl=https%3A%2F%2Fcdn-source.adlinktech.com%2FWebUpd%2Fen%2FUpload%2FIndustrial_IoT_gateway%2FIIoT_Gateway_Second_v3.gif&amp;imgrefurl=https%3A%2F%2Fwww.adlinktech.com%2Ffr%2Findustrial-iot-gateway&amp;docid=lGNnMpNsrOLN3M&amp;tbnid=BBY6oeYzBZbcEM&amp;vet=12ahUKEwjh6dulioWQAxXJzTgGHfKkLFgQM3oECBwQAA..i&amp;w=1920&amp;h=1020&amp;hcb=2&amp;ved=2ahUKEwjh6dulioWQAxXJzTgGHfKkLFgQM3oECBwQAA</a:t>
            </a:r>
          </a:p>
          <a:p>
            <a:endParaRPr lang="en-US" dirty="0" smtClean="0"/>
          </a:p>
          <a:p>
            <a:endParaRPr lang="en-US" dirty="0" smtClean="0"/>
          </a:p>
          <a:p>
            <a:r>
              <a:rPr lang="en-US" dirty="0" smtClean="0"/>
              <a:t>https://medium.com/@digvijay17july/how-smart-gateway-by-b2alabsaids-event-driven-architecture-in-microservices-fba4dc91eee9</a:t>
            </a:r>
          </a:p>
          <a:p>
            <a:r>
              <a:rPr lang="en-US" dirty="0" smtClean="0"/>
              <a:t>https://www.frontiersin.org/journals/the-internet-of-things/articles/10.3389/friot.2023.1256163/full</a:t>
            </a:r>
          </a:p>
          <a:p>
            <a:endParaRPr lang="en-US" dirty="0" smtClean="0"/>
          </a:p>
          <a:p>
            <a:r>
              <a:rPr lang="en-US" dirty="0" smtClean="0"/>
              <a:t>https://www.dusuniot.com/blog/what-is-iot-edge-computing-gateway/</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12</a:t>
            </a:fld>
            <a:endParaRPr lang="en-GB"/>
          </a:p>
        </p:txBody>
      </p:sp>
    </p:spTree>
    <p:extLst>
      <p:ext uri="{BB962C8B-B14F-4D97-AF65-F5344CB8AC3E}">
        <p14:creationId xmlns:p14="http://schemas.microsoft.com/office/powerpoint/2010/main" val="133767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https://webbylab.com/blog/iot-architecture/</a:t>
            </a:r>
          </a:p>
          <a:p>
            <a:r>
              <a:rPr lang="en-US" dirty="0" smtClean="0"/>
              <a:t>https://cloud.google.com/architecture/connected-devices/iot-platform-product-architecture?hl=id</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13</a:t>
            </a:fld>
            <a:endParaRPr lang="en-GB"/>
          </a:p>
        </p:txBody>
      </p:sp>
    </p:spTree>
    <p:extLst>
      <p:ext uri="{BB962C8B-B14F-4D97-AF65-F5344CB8AC3E}">
        <p14:creationId xmlns:p14="http://schemas.microsoft.com/office/powerpoint/2010/main" val="3951679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https://www.itransition.com/iot/architecture</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14</a:t>
            </a:fld>
            <a:endParaRPr lang="en-GB"/>
          </a:p>
        </p:txBody>
      </p:sp>
    </p:spTree>
    <p:extLst>
      <p:ext uri="{BB962C8B-B14F-4D97-AF65-F5344CB8AC3E}">
        <p14:creationId xmlns:p14="http://schemas.microsoft.com/office/powerpoint/2010/main" val="1011959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https://www.geeksforgeeks.org/computer-networks/architecture-of-internet-of-things-iot/</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15</a:t>
            </a:fld>
            <a:endParaRPr lang="en-GB"/>
          </a:p>
        </p:txBody>
      </p:sp>
    </p:spTree>
    <p:extLst>
      <p:ext uri="{BB962C8B-B14F-4D97-AF65-F5344CB8AC3E}">
        <p14:creationId xmlns:p14="http://schemas.microsoft.com/office/powerpoint/2010/main" val="2609196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https://www.geeksforgeeks.org/computer-networks/architecture-of-internet-of-things-iot/</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16</a:t>
            </a:fld>
            <a:endParaRPr lang="en-GB"/>
          </a:p>
        </p:txBody>
      </p:sp>
    </p:spTree>
    <p:extLst>
      <p:ext uri="{BB962C8B-B14F-4D97-AF65-F5344CB8AC3E}">
        <p14:creationId xmlns:p14="http://schemas.microsoft.com/office/powerpoint/2010/main" val="9604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https://medium.com/buildpiper/simplifying-containerization-with-docker-run-command-2f74e114f42a</a:t>
            </a:r>
          </a:p>
          <a:p>
            <a:endParaRPr lang="en-US" dirty="0" smtClean="0"/>
          </a:p>
          <a:p>
            <a:r>
              <a:rPr lang="en-US" dirty="0" smtClean="0"/>
              <a:t>https://github.com/IBA-Group-IT/IoT-data-simulator</a:t>
            </a:r>
          </a:p>
          <a:p>
            <a:endParaRPr lang="en-US" dirty="0" smtClean="0"/>
          </a:p>
          <a:p>
            <a:endParaRPr lang="en-US" dirty="0" smtClean="0"/>
          </a:p>
          <a:p>
            <a:r>
              <a:rPr lang="en-US" dirty="0" smtClean="0"/>
              <a:t>https://www.bevywise.com/blog/docker-mqtt-broker-easy-service-manageability/</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22</a:t>
            </a:fld>
            <a:endParaRPr lang="en-US"/>
          </a:p>
        </p:txBody>
      </p:sp>
    </p:spTree>
    <p:extLst>
      <p:ext uri="{BB962C8B-B14F-4D97-AF65-F5344CB8AC3E}">
        <p14:creationId xmlns:p14="http://schemas.microsoft.com/office/powerpoint/2010/main" val="3740176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https://medium.com/tech-vibes/common-iot-deployment-challenges-and-how-to-overcome-them-fd62e59497d0</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2</a:t>
            </a:fld>
            <a:endParaRPr lang="en-GB"/>
          </a:p>
        </p:txBody>
      </p:sp>
    </p:spTree>
    <p:extLst>
      <p:ext uri="{BB962C8B-B14F-4D97-AF65-F5344CB8AC3E}">
        <p14:creationId xmlns:p14="http://schemas.microsoft.com/office/powerpoint/2010/main" val="1209369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https://blog.bytebytego.com/p/ep97-10-good-coding-principles-to</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3</a:t>
            </a:fld>
            <a:endParaRPr lang="en-GB"/>
          </a:p>
        </p:txBody>
      </p:sp>
    </p:spTree>
    <p:extLst>
      <p:ext uri="{BB962C8B-B14F-4D97-AF65-F5344CB8AC3E}">
        <p14:creationId xmlns:p14="http://schemas.microsoft.com/office/powerpoint/2010/main" val="4260174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https://medium.com/altoros-blog/boeing-improves-operations-with-blockchain-and-the-internet-of-things-6ceb4db283a7</a:t>
            </a:r>
            <a:endParaRPr lang="en-US" b="1" dirty="0"/>
          </a:p>
        </p:txBody>
      </p:sp>
      <p:sp>
        <p:nvSpPr>
          <p:cNvPr id="4" name="Slide Number Placeholder 3"/>
          <p:cNvSpPr>
            <a:spLocks noGrp="1"/>
          </p:cNvSpPr>
          <p:nvPr>
            <p:ph type="sldNum" sz="quarter" idx="10"/>
          </p:nvPr>
        </p:nvSpPr>
        <p:spPr/>
        <p:txBody>
          <a:bodyPr/>
          <a:lstStyle/>
          <a:p>
            <a:fld id="{7D62FA7B-0C7C-4BD3-89F6-F3BC7DD7A8A2}" type="slidenum">
              <a:rPr lang="en-GB" smtClean="0"/>
              <a:t>4</a:t>
            </a:fld>
            <a:endParaRPr lang="en-GB"/>
          </a:p>
        </p:txBody>
      </p:sp>
    </p:spTree>
    <p:extLst>
      <p:ext uri="{BB962C8B-B14F-4D97-AF65-F5344CB8AC3E}">
        <p14:creationId xmlns:p14="http://schemas.microsoft.com/office/powerpoint/2010/main" val="145193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a:rPr>
              <a:t>https://www.krasamo.com/machine-learning-in-iot/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a:rPr>
              <a:t>file:///D:/Matakuliah%202024/IoT/IoT_T/Week%208%20-%20Module%2019%20-%20PPT-%20Internet%20of%20Things%20for%20Libraries.pdf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3"/>
              </a:rPr>
              <a:t>FTP Server Working and its Benefits - </a:t>
            </a:r>
            <a:r>
              <a:rPr lang="en-US" sz="1200" b="0" i="0" u="none" strike="noStrike" kern="1200" dirty="0" err="1" smtClean="0">
                <a:solidFill>
                  <a:schemeClr val="tx1"/>
                </a:solidFill>
                <a:effectLst/>
                <a:latin typeface="+mn-lt"/>
                <a:ea typeface="+mn-ea"/>
                <a:cs typeface="+mn-cs"/>
                <a:hlinkClick r:id="rId3"/>
              </a:rPr>
              <a:t>GeeksforGeeks</a:t>
            </a:r>
            <a:endParaRPr lang="en-US" sz="1200" b="0" i="0" u="none" strike="noStrike" kern="1200" dirty="0" smtClean="0">
              <a:solidFill>
                <a:schemeClr val="tx1"/>
              </a:solidFill>
              <a:effectLst/>
              <a:latin typeface="+mn-lt"/>
              <a:ea typeface="+mn-ea"/>
              <a:cs typeface="+mn-c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hlinkClick r:id="rId4"/>
              </a:rPr>
              <a:t>Machine Learning in </a:t>
            </a:r>
            <a:r>
              <a:rPr lang="en-US" sz="1200" b="0" i="0" u="none" strike="noStrike" kern="1200" dirty="0" err="1" smtClean="0">
                <a:solidFill>
                  <a:schemeClr val="tx1"/>
                </a:solidFill>
                <a:effectLst/>
                <a:latin typeface="+mn-lt"/>
                <a:ea typeface="+mn-ea"/>
                <a:cs typeface="+mn-cs"/>
                <a:hlinkClick r:id="rId4"/>
              </a:rPr>
              <a:t>IoT</a:t>
            </a:r>
            <a:r>
              <a:rPr lang="en-US" sz="1200" b="0" i="0" u="none" strike="noStrike" kern="1200" dirty="0" smtClean="0">
                <a:solidFill>
                  <a:schemeClr val="tx1"/>
                </a:solidFill>
                <a:effectLst/>
                <a:latin typeface="+mn-lt"/>
                <a:ea typeface="+mn-ea"/>
                <a:cs typeface="+mn-cs"/>
                <a:hlinkClick r:id="rId4"/>
              </a:rPr>
              <a:t>: Advancements and Applications | </a:t>
            </a:r>
            <a:r>
              <a:rPr lang="en-US" sz="1200" b="0" i="0" u="none" strike="noStrike" kern="1200" dirty="0" err="1" smtClean="0">
                <a:solidFill>
                  <a:schemeClr val="tx1"/>
                </a:solidFill>
                <a:effectLst/>
                <a:latin typeface="+mn-lt"/>
                <a:ea typeface="+mn-ea"/>
                <a:cs typeface="+mn-cs"/>
                <a:hlinkClick r:id="rId4"/>
              </a:rPr>
              <a:t>Krasamo</a:t>
            </a:r>
            <a:endParaRPr lang="en-US" sz="1200" b="0" i="0" u="none" strike="noStrike" kern="1200" dirty="0" smtClean="0">
              <a:solidFill>
                <a:schemeClr val="tx1"/>
              </a:solidFill>
              <a:effectLst/>
              <a:latin typeface="+mn-lt"/>
              <a:ea typeface="+mn-ea"/>
              <a:cs typeface="+mn-cs"/>
              <a:hlinkClick r:id="rId4"/>
            </a:endParaRPr>
          </a:p>
          <a:p>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5</a:t>
            </a:fld>
            <a:endParaRPr lang="en-GB"/>
          </a:p>
        </p:txBody>
      </p:sp>
    </p:spTree>
    <p:extLst>
      <p:ext uri="{BB962C8B-B14F-4D97-AF65-F5344CB8AC3E}">
        <p14:creationId xmlns:p14="http://schemas.microsoft.com/office/powerpoint/2010/main" val="42752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https://iotfactory.eu/iot-software-platform/</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6</a:t>
            </a:fld>
            <a:endParaRPr lang="en-GB"/>
          </a:p>
        </p:txBody>
      </p:sp>
    </p:spTree>
    <p:extLst>
      <p:ext uri="{BB962C8B-B14F-4D97-AF65-F5344CB8AC3E}">
        <p14:creationId xmlns:p14="http://schemas.microsoft.com/office/powerpoint/2010/main" val="88450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https://www.researchgate.net/publication/364331685_The_IoT_Ecosystem_Components_Architecture_Communication_Technologies_and_Protocols</a:t>
            </a:r>
          </a:p>
          <a:p>
            <a:r>
              <a:rPr lang="en-US" dirty="0" smtClean="0"/>
              <a:t>https://medium.com/tech-vibes/common-iot-deployment-challenges-and-how-to-overcome-them-fd62e59497d0</a:t>
            </a:r>
          </a:p>
          <a:p>
            <a:endParaRPr lang="en-US" dirty="0" smtClean="0"/>
          </a:p>
          <a:p>
            <a:endParaRPr lang="en-US" dirty="0" smtClean="0"/>
          </a:p>
          <a:p>
            <a:r>
              <a:rPr lang="en-US" dirty="0" smtClean="0"/>
              <a:t>https://library.iitd.ac.in/arpit_2020-2021/Week%208%20-%20Module%2019%20-%20PPT-%20Internet%20of%20Things%20for%20Libraries.pdf</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7</a:t>
            </a:fld>
            <a:endParaRPr lang="en-GB"/>
          </a:p>
        </p:txBody>
      </p:sp>
    </p:spTree>
    <p:extLst>
      <p:ext uri="{BB962C8B-B14F-4D97-AF65-F5344CB8AC3E}">
        <p14:creationId xmlns:p14="http://schemas.microsoft.com/office/powerpoint/2010/main" val="3787512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Components of </a:t>
            </a:r>
            <a:r>
              <a:rPr lang="en-US" sz="1200" b="1" i="0" kern="1200" dirty="0" err="1" smtClean="0">
                <a:solidFill>
                  <a:schemeClr val="tx1"/>
                </a:solidFill>
                <a:effectLst/>
                <a:latin typeface="+mn-lt"/>
                <a:ea typeface="+mn-ea"/>
                <a:cs typeface="+mn-cs"/>
              </a:rPr>
              <a:t>iot</a:t>
            </a:r>
            <a:r>
              <a:rPr lang="en-US" sz="1200" b="1" i="0" kern="1200" dirty="0" smtClean="0">
                <a:solidFill>
                  <a:schemeClr val="tx1"/>
                </a:solidFill>
                <a:effectLst/>
                <a:latin typeface="+mn-lt"/>
                <a:ea typeface="+mn-ea"/>
                <a:cs typeface="+mn-cs"/>
              </a:rPr>
              <a:t> architecture internet of things </a:t>
            </a:r>
            <a:r>
              <a:rPr lang="en-US" sz="1200" b="1" i="0" kern="1200" dirty="0" err="1" smtClean="0">
                <a:solidFill>
                  <a:schemeClr val="tx1"/>
                </a:solidFill>
                <a:effectLst/>
                <a:latin typeface="+mn-lt"/>
                <a:ea typeface="+mn-ea"/>
                <a:cs typeface="+mn-cs"/>
              </a:rPr>
              <a:t>iot</a:t>
            </a:r>
            <a:endParaRPr lang="en-US" sz="1200" b="1" i="0" kern="1200" dirty="0" smtClean="0">
              <a:solidFill>
                <a:schemeClr val="tx1"/>
              </a:solidFill>
              <a:effectLst/>
              <a:latin typeface="+mn-lt"/>
              <a:ea typeface="+mn-ea"/>
              <a:cs typeface="+mn-cs"/>
            </a:endParaRPr>
          </a:p>
          <a:p>
            <a:endParaRPr lang="en-US" dirty="0" smtClean="0"/>
          </a:p>
          <a:p>
            <a:endParaRPr lang="en-US" dirty="0" smtClean="0"/>
          </a:p>
          <a:p>
            <a:r>
              <a:rPr lang="en-US" dirty="0" smtClean="0"/>
              <a:t>https://www.mongodb.com/resources/basics/cloud-explained/iot-architecture</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8</a:t>
            </a:fld>
            <a:endParaRPr lang="en-GB"/>
          </a:p>
        </p:txBody>
      </p:sp>
    </p:spTree>
    <p:extLst>
      <p:ext uri="{BB962C8B-B14F-4D97-AF65-F5344CB8AC3E}">
        <p14:creationId xmlns:p14="http://schemas.microsoft.com/office/powerpoint/2010/main" val="380609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https://onlinelibrary-wiley-com.translate.goog/doi/abs/10.1002/ett.4618?_x_tr_sl=en&amp;_x_tr_tl=id&amp;_x_tr_hl=id&amp;_x_tr_pto=imgs</a:t>
            </a:r>
            <a:endParaRPr lang="en-US" dirty="0"/>
          </a:p>
        </p:txBody>
      </p:sp>
      <p:sp>
        <p:nvSpPr>
          <p:cNvPr id="4" name="Slide Number Placeholder 3"/>
          <p:cNvSpPr>
            <a:spLocks noGrp="1"/>
          </p:cNvSpPr>
          <p:nvPr>
            <p:ph type="sldNum" sz="quarter" idx="10"/>
          </p:nvPr>
        </p:nvSpPr>
        <p:spPr/>
        <p:txBody>
          <a:bodyPr/>
          <a:lstStyle/>
          <a:p>
            <a:fld id="{7D62FA7B-0C7C-4BD3-89F6-F3BC7DD7A8A2}" type="slidenum">
              <a:rPr lang="en-GB" smtClean="0"/>
              <a:t>9</a:t>
            </a:fld>
            <a:endParaRPr lang="en-GB"/>
          </a:p>
        </p:txBody>
      </p:sp>
    </p:spTree>
    <p:extLst>
      <p:ext uri="{BB962C8B-B14F-4D97-AF65-F5344CB8AC3E}">
        <p14:creationId xmlns:p14="http://schemas.microsoft.com/office/powerpoint/2010/main" val="1092727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BE30BF0-23F9-4793-AD7E-2FC68CE958DF}" type="datetime1">
              <a:rPr lang="en-US" smtClean="0"/>
              <a:t>10/7/2025</a:t>
            </a:fld>
            <a:endParaRPr lang="en-US" dirty="0"/>
          </a:p>
        </p:txBody>
      </p:sp>
      <p:sp>
        <p:nvSpPr>
          <p:cNvPr id="5" name="Footer Placeholder 4"/>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291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1CCD22-9DBC-49CC-A9FD-719ABFA2E9C6}" type="datetime1">
              <a:rPr lang="en-US" smtClean="0"/>
              <a:t>10/7/2025</a:t>
            </a:fld>
            <a:endParaRPr lang="en-US" dirty="0"/>
          </a:p>
        </p:txBody>
      </p:sp>
      <p:sp>
        <p:nvSpPr>
          <p:cNvPr id="5" name="Footer Placeholder 4"/>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1094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9914D5-7B39-405E-BC14-CA473738504A}" type="datetime1">
              <a:rPr lang="en-US" smtClean="0"/>
              <a:t>10/7/2025</a:t>
            </a:fld>
            <a:endParaRPr lang="en-US" dirty="0"/>
          </a:p>
        </p:txBody>
      </p:sp>
      <p:sp>
        <p:nvSpPr>
          <p:cNvPr id="5" name="Footer Placeholder 4"/>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17105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8CDC62-13F5-4E56-B9D3-FEDD7F0D746B}" type="datetime1">
              <a:rPr lang="en-US" smtClean="0"/>
              <a:t>10/7/2025</a:t>
            </a:fld>
            <a:endParaRPr lang="en-US" dirty="0"/>
          </a:p>
        </p:txBody>
      </p:sp>
      <p:sp>
        <p:nvSpPr>
          <p:cNvPr id="5" name="Footer Placeholder 4"/>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9519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7317E93-B26D-43E0-AD5A-E169656CF587}" type="datetime1">
              <a:rPr lang="en-US" smtClean="0"/>
              <a:t>10/7/2025</a:t>
            </a:fld>
            <a:endParaRPr lang="en-US" dirty="0"/>
          </a:p>
        </p:txBody>
      </p:sp>
      <p:sp>
        <p:nvSpPr>
          <p:cNvPr id="5" name="Footer Placeholder 4"/>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5997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2D2A7F0-4AD5-401D-9478-B42E26D30DA2}" type="datetime1">
              <a:rPr lang="en-US" smtClean="0"/>
              <a:t>10/7/2025</a:t>
            </a:fld>
            <a:endParaRPr lang="en-US" dirty="0"/>
          </a:p>
        </p:txBody>
      </p:sp>
      <p:sp>
        <p:nvSpPr>
          <p:cNvPr id="6" name="Footer Placeholder 5"/>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966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34DAAA-86BA-4DB8-9ADE-F49C108DE274}" type="datetime1">
              <a:rPr lang="en-US" smtClean="0"/>
              <a:t>10/7/2025</a:t>
            </a:fld>
            <a:endParaRPr lang="en-US" dirty="0"/>
          </a:p>
        </p:txBody>
      </p:sp>
      <p:sp>
        <p:nvSpPr>
          <p:cNvPr id="8" name="Footer Placeholder 7"/>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502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7DE0872-B52C-4FB3-86BD-A99C58DBC9BA}" type="datetime1">
              <a:rPr lang="en-US" smtClean="0"/>
              <a:t>10/7/2025</a:t>
            </a:fld>
            <a:endParaRPr lang="en-US" dirty="0"/>
          </a:p>
        </p:txBody>
      </p:sp>
      <p:sp>
        <p:nvSpPr>
          <p:cNvPr id="4" name="Footer Placeholder 3"/>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57871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69E17-89B7-44D1-9CBF-D924FE8CA597}" type="datetime1">
              <a:rPr lang="en-US" smtClean="0"/>
              <a:t>10/7/2025</a:t>
            </a:fld>
            <a:endParaRPr lang="en-US" dirty="0"/>
          </a:p>
        </p:txBody>
      </p:sp>
      <p:sp>
        <p:nvSpPr>
          <p:cNvPr id="3" name="Footer Placeholder 2"/>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6233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FB174DC-2B32-4434-9D68-02562D1FE768}" type="datetime1">
              <a:rPr lang="en-US" smtClean="0"/>
              <a:t>10/7/2025</a:t>
            </a:fld>
            <a:endParaRPr lang="en-US" dirty="0"/>
          </a:p>
        </p:txBody>
      </p:sp>
      <p:sp>
        <p:nvSpPr>
          <p:cNvPr id="6" name="Footer Placeholder 5"/>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8914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A318851-94EF-4A78-98B0-E1A235975536}" type="datetime1">
              <a:rPr lang="en-US" smtClean="0"/>
              <a:t>10/7/2025</a:t>
            </a:fld>
            <a:endParaRPr lang="en-US" dirty="0"/>
          </a:p>
        </p:txBody>
      </p:sp>
      <p:sp>
        <p:nvSpPr>
          <p:cNvPr id="6" name="Footer Placeholder 5"/>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9584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4B8DD-10A6-449F-BB1F-2FB4ABFE4819}" type="datetime1">
              <a:rPr lang="en-US" smtClean="0"/>
              <a:t>10/7/2025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err="1" smtClean="0"/>
              <a:t>IoT</a:t>
            </a:r>
            <a:r>
              <a:rPr lang="en-GB" dirty="0" smtClean="0"/>
              <a:t> Ecosystem and Architecture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793260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1.gif"/><Relationship Id="rId3" Type="http://schemas.openxmlformats.org/officeDocument/2006/relationships/image" Target="../media/image27.png"/><Relationship Id="rId7" Type="http://schemas.openxmlformats.org/officeDocument/2006/relationships/image" Target="../media/image30.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8.gif"/><Relationship Id="rId10" Type="http://schemas.openxmlformats.org/officeDocument/2006/relationships/image" Target="../media/image33.gif"/><Relationship Id="rId4" Type="http://schemas.openxmlformats.org/officeDocument/2006/relationships/image" Target="../media/image16.gif"/><Relationship Id="rId9" Type="http://schemas.openxmlformats.org/officeDocument/2006/relationships/image" Target="../media/image32.gif"/></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gif"/><Relationship Id="rId11" Type="http://schemas.openxmlformats.org/officeDocument/2006/relationships/image" Target="../media/image40.gif"/><Relationship Id="rId5" Type="http://schemas.openxmlformats.org/officeDocument/2006/relationships/image" Target="../media/image34.gif"/><Relationship Id="rId10" Type="http://schemas.openxmlformats.org/officeDocument/2006/relationships/image" Target="../media/image39.gif"/><Relationship Id="rId4" Type="http://schemas.openxmlformats.org/officeDocument/2006/relationships/image" Target="../media/image28.gif"/><Relationship Id="rId9" Type="http://schemas.openxmlformats.org/officeDocument/2006/relationships/image" Target="../media/image38.gif"/></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general-knowledge/hdmi-full-form/" TargetMode="External"/><Relationship Id="rId2" Type="http://schemas.openxmlformats.org/officeDocument/2006/relationships/hyperlink" Target="https://www.geeksforgeeks.org/computer-graphics/what-is-graphical-user-interface/" TargetMode="External"/><Relationship Id="rId1" Type="http://schemas.openxmlformats.org/officeDocument/2006/relationships/slideLayout" Target="../slideLayouts/slideLayout2.xml"/><Relationship Id="rId5" Type="http://schemas.openxmlformats.org/officeDocument/2006/relationships/hyperlink" Target="https://www.geeksforgeeks.org/computer-networks/file-transfer-protocol-ftp-in-application-layer/" TargetMode="External"/><Relationship Id="rId4" Type="http://schemas.openxmlformats.org/officeDocument/2006/relationships/hyperlink" Target="https://www.geeksforgeeks.org/computer-networks/introduction-to-ssh-secure-shell-keys/"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www.geeksforgeeks.org/blogs/data-breac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9.jpeg"/><Relationship Id="rId3" Type="http://schemas.openxmlformats.org/officeDocument/2006/relationships/image" Target="../media/image15.jpeg"/><Relationship Id="rId7" Type="http://schemas.openxmlformats.org/officeDocument/2006/relationships/image" Target="../media/image19.gif"/><Relationship Id="rId12" Type="http://schemas.openxmlformats.org/officeDocument/2006/relationships/image" Target="../media/image24.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gif"/><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gif"/><Relationship Id="rId4" Type="http://schemas.openxmlformats.org/officeDocument/2006/relationships/image" Target="../media/image16.gif"/><Relationship Id="rId9" Type="http://schemas.openxmlformats.org/officeDocument/2006/relationships/image" Target="../media/image21.gif"/><Relationship Id="rId14" Type="http://schemas.openxmlformats.org/officeDocument/2006/relationships/image" Target="../media/image25.gi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776861" y="2669999"/>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3138827" y="3783967"/>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Chapter 2</a:t>
            </a:r>
            <a:endParaRPr lang="en-US" dirty="0">
              <a:solidFill>
                <a:srgbClr val="00B0F0"/>
              </a:solidFill>
            </a:endParaRPr>
          </a:p>
        </p:txBody>
      </p:sp>
      <p:sp>
        <p:nvSpPr>
          <p:cNvPr id="30" name="Rectangle 29"/>
          <p:cNvSpPr/>
          <p:nvPr/>
        </p:nvSpPr>
        <p:spPr>
          <a:xfrm>
            <a:off x="8629651" y="5986182"/>
            <a:ext cx="3342276" cy="276999"/>
          </a:xfrm>
          <a:prstGeom prst="rect">
            <a:avLst/>
          </a:prstGeom>
        </p:spPr>
        <p:txBody>
          <a:bodyPr wrap="square">
            <a:spAutoFit/>
          </a:bodyPr>
          <a:lstStyle/>
          <a:p>
            <a:r>
              <a:rPr lang="en-US" sz="1200" dirty="0"/>
              <a:t>https://www.youtube.com/@AmelOline/videos</a:t>
            </a:r>
          </a:p>
        </p:txBody>
      </p:sp>
      <p:sp>
        <p:nvSpPr>
          <p:cNvPr id="31" name="Rectangle 30"/>
          <p:cNvSpPr/>
          <p:nvPr/>
        </p:nvSpPr>
        <p:spPr>
          <a:xfrm>
            <a:off x="9615489" y="5650799"/>
            <a:ext cx="2296096" cy="276999"/>
          </a:xfrm>
          <a:prstGeom prst="rect">
            <a:avLst/>
          </a:prstGeom>
        </p:spPr>
        <p:txBody>
          <a:bodyPr wrap="square">
            <a:spAutoFit/>
          </a:bodyPr>
          <a:lstStyle/>
          <a:p>
            <a:r>
              <a:rPr lang="en-US" sz="1200" dirty="0"/>
              <a:t>https://github.com/siagianp</a:t>
            </a:r>
          </a:p>
        </p:txBody>
      </p:sp>
      <p:sp>
        <p:nvSpPr>
          <p:cNvPr id="32" name="Rectangle 31"/>
          <p:cNvSpPr/>
          <p:nvPr/>
        </p:nvSpPr>
        <p:spPr>
          <a:xfrm>
            <a:off x="7459575" y="6176957"/>
            <a:ext cx="4512351" cy="276999"/>
          </a:xfrm>
          <a:prstGeom prst="rect">
            <a:avLst/>
          </a:prstGeom>
        </p:spPr>
        <p:txBody>
          <a:bodyPr wrap="square">
            <a:spAutoFit/>
          </a:bodyPr>
          <a:lstStyle/>
          <a:p>
            <a:r>
              <a:rPr lang="en-US" sz="1200" dirty="0"/>
              <a:t>https://github.com/amelcharolinesgn2/IoT_simulator-mqtt-NodeRed</a:t>
            </a:r>
          </a:p>
        </p:txBody>
      </p:sp>
      <p:sp>
        <p:nvSpPr>
          <p:cNvPr id="33" name="Rectangle 32"/>
          <p:cNvSpPr/>
          <p:nvPr/>
        </p:nvSpPr>
        <p:spPr>
          <a:xfrm>
            <a:off x="6657975" y="6346146"/>
            <a:ext cx="6569934" cy="276999"/>
          </a:xfrm>
          <a:prstGeom prst="rect">
            <a:avLst/>
          </a:prstGeom>
        </p:spPr>
        <p:txBody>
          <a:bodyPr wrap="square">
            <a:spAutoFit/>
          </a:bodyPr>
          <a:lstStyle/>
          <a:p>
            <a:r>
              <a:rPr lang="en-US" sz="1200" dirty="0"/>
              <a:t>https://github.com/amelcharolinesgn2/Cloud-Infrastructures</a:t>
            </a:r>
          </a:p>
        </p:txBody>
      </p:sp>
      <p:sp>
        <p:nvSpPr>
          <p:cNvPr id="34" name="Rectangle 33"/>
          <p:cNvSpPr/>
          <p:nvPr/>
        </p:nvSpPr>
        <p:spPr>
          <a:xfrm>
            <a:off x="6115050" y="6454044"/>
            <a:ext cx="8040225" cy="461665"/>
          </a:xfrm>
          <a:prstGeom prst="rect">
            <a:avLst/>
          </a:prstGeom>
        </p:spPr>
        <p:txBody>
          <a:bodyPr wrap="square">
            <a:spAutoFit/>
          </a:bodyPr>
          <a:lstStyle/>
          <a:p>
            <a:r>
              <a:rPr lang="en-US" sz="1200" dirty="0"/>
              <a:t>https://</a:t>
            </a:r>
            <a:r>
              <a:rPr lang="en-US" sz="1200" dirty="0" smtClean="0"/>
              <a:t>github.com/amelcharolinesgn2/IoT_app-and-Modules</a:t>
            </a:r>
          </a:p>
          <a:p>
            <a:r>
              <a:rPr lang="en-US" sz="1200" dirty="0" smtClean="0"/>
              <a:t>https</a:t>
            </a:r>
            <a:r>
              <a:rPr lang="en-US" sz="1200" dirty="0"/>
              <a:t>://github.com/amelcharolinesgn2/ClouD-Infrastructure-SISKA-2025</a:t>
            </a:r>
          </a:p>
        </p:txBody>
      </p:sp>
      <p:sp>
        <p:nvSpPr>
          <p:cNvPr id="25" name="Title 1"/>
          <p:cNvSpPr txBox="1">
            <a:spLocks/>
          </p:cNvSpPr>
          <p:nvPr/>
        </p:nvSpPr>
        <p:spPr>
          <a:xfrm>
            <a:off x="3434446" y="4128104"/>
            <a:ext cx="5659678" cy="7752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err="1" smtClean="0"/>
              <a:t>IoT</a:t>
            </a:r>
            <a:r>
              <a:rPr lang="en-GB" b="1" dirty="0" smtClean="0"/>
              <a:t> Ecosystem</a:t>
            </a:r>
            <a:endParaRPr lang="en-GB" b="1" dirty="0"/>
          </a:p>
        </p:txBody>
      </p:sp>
      <p:sp>
        <p:nvSpPr>
          <p:cNvPr id="23" name="Subtitle 2"/>
          <p:cNvSpPr txBox="1">
            <a:spLocks/>
          </p:cNvSpPr>
          <p:nvPr/>
        </p:nvSpPr>
        <p:spPr>
          <a:xfrm>
            <a:off x="3471206" y="4811963"/>
            <a:ext cx="5287688" cy="5210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smtClean="0">
                <a:solidFill>
                  <a:srgbClr val="002060"/>
                </a:solidFill>
              </a:rPr>
              <a:t>Part </a:t>
            </a:r>
            <a:r>
              <a:rPr lang="en-US" b="1" dirty="0" smtClean="0">
                <a:solidFill>
                  <a:srgbClr val="002060"/>
                </a:solidFill>
              </a:rPr>
              <a:t>1-1</a:t>
            </a:r>
            <a:endParaRPr lang="en-US" dirty="0">
              <a:solidFill>
                <a:srgbClr val="00B0F0"/>
              </a:solidFill>
            </a:endParaRPr>
          </a:p>
        </p:txBody>
      </p:sp>
    </p:spTree>
    <p:extLst>
      <p:ext uri="{BB962C8B-B14F-4D97-AF65-F5344CB8AC3E}">
        <p14:creationId xmlns:p14="http://schemas.microsoft.com/office/powerpoint/2010/main" val="2400773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056990" y="1840699"/>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a:t>
            </a:fld>
            <a:endParaRPr lang="en-US" dirty="0"/>
          </a:p>
        </p:txBody>
      </p:sp>
      <p:sp>
        <p:nvSpPr>
          <p:cNvPr id="6" name="Title 1"/>
          <p:cNvSpPr>
            <a:spLocks noGrp="1"/>
          </p:cNvSpPr>
          <p:nvPr>
            <p:ph type="title"/>
          </p:nvPr>
        </p:nvSpPr>
        <p:spPr>
          <a:xfrm>
            <a:off x="859808" y="220163"/>
            <a:ext cx="5112951" cy="523706"/>
          </a:xfrm>
        </p:spPr>
        <p:txBody>
          <a:bodyPr>
            <a:normAutofit fontScale="90000"/>
          </a:bodyPr>
          <a:lstStyle/>
          <a:p>
            <a:r>
              <a:rPr lang="en-US" b="1" dirty="0" smtClean="0">
                <a:solidFill>
                  <a:schemeClr val="accent2">
                    <a:lumMod val="50000"/>
                  </a:schemeClr>
                </a:solidFill>
              </a:rPr>
              <a:t>Sensor Device</a:t>
            </a:r>
            <a:r>
              <a:rPr lang="en-US" dirty="0" smtClean="0"/>
              <a:t> Of </a:t>
            </a:r>
            <a:r>
              <a:rPr lang="en-US" dirty="0" err="1" smtClean="0"/>
              <a:t>IoT</a:t>
            </a:r>
            <a:r>
              <a:rPr lang="en-US" dirty="0" smtClean="0"/>
              <a:t> </a:t>
            </a:r>
            <a:endParaRPr lang="en-US" dirty="0">
              <a:solidFill>
                <a:schemeClr val="bg1"/>
              </a:solidFill>
            </a:endParaRPr>
          </a:p>
        </p:txBody>
      </p:sp>
      <p:sp>
        <p:nvSpPr>
          <p:cNvPr id="10" name="Oval 9"/>
          <p:cNvSpPr/>
          <p:nvPr/>
        </p:nvSpPr>
        <p:spPr>
          <a:xfrm>
            <a:off x="94406" y="14005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1</a:t>
            </a:r>
            <a:endParaRPr lang="en-US" b="1" dirty="0">
              <a:solidFill>
                <a:srgbClr val="C00000"/>
              </a:solidFill>
            </a:endParaRPr>
          </a:p>
        </p:txBody>
      </p:sp>
      <p:pic>
        <p:nvPicPr>
          <p:cNvPr id="13" name="Picture 12"/>
          <p:cNvPicPr>
            <a:picLocks noChangeAspect="1"/>
          </p:cNvPicPr>
          <p:nvPr/>
        </p:nvPicPr>
        <p:blipFill>
          <a:blip r:embed="rId3"/>
          <a:stretch>
            <a:fillRect/>
          </a:stretch>
        </p:blipFill>
        <p:spPr>
          <a:xfrm>
            <a:off x="9909048" y="6955660"/>
            <a:ext cx="2282952" cy="1712214"/>
          </a:xfrm>
          <a:prstGeom prst="rect">
            <a:avLst/>
          </a:prstGeom>
        </p:spPr>
      </p:pic>
      <p:pic>
        <p:nvPicPr>
          <p:cNvPr id="11" name="Picture 8" descr="Tutorial Sensor Suhu Arduino DS18B20 - Cara Kerja Sensor DS18B20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056990" y="1951629"/>
            <a:ext cx="1754010" cy="1308437"/>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pic>
        <p:nvPicPr>
          <p:cNvPr id="23554" name="Picture 2" descr="Arduino IoT Cloud - Launch GIF by Fabrizio Garda on Dribbb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78275" y="6356350"/>
            <a:ext cx="494248" cy="370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056990" y="220163"/>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056990" y="3494251"/>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56990" y="5147803"/>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6" name="Picture 4" descr="Center-Aligned"/>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056990" y="297982"/>
            <a:ext cx="1754009" cy="1308532"/>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Programming Kit for Raspberry Pi"/>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98161" y="1840699"/>
            <a:ext cx="7480877" cy="419488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Dof Servos GIFs - Find &amp; Share on GIPHY"/>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0056990" y="3559860"/>
            <a:ext cx="1754009" cy="1353758"/>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ow to use Water Flow Sensor / Meter with Arduino - Latest News ..."/>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10112728" y="5228248"/>
            <a:ext cx="1642531" cy="1338923"/>
          </a:xfrm>
          <a:prstGeom prst="rect">
            <a:avLst/>
          </a:prstGeom>
          <a:noFill/>
          <a:extLst>
            <a:ext uri="{909E8E84-426E-40DD-AFC4-6F175D3DCCD1}">
              <a14:hiddenFill xmlns:a14="http://schemas.microsoft.com/office/drawing/2010/main">
                <a:solidFill>
                  <a:srgbClr val="FFFFFF"/>
                </a:solidFill>
              </a14:hiddenFill>
            </a:ext>
          </a:extLst>
        </p:spPr>
      </p:pic>
      <p:pic>
        <p:nvPicPr>
          <p:cNvPr id="23564" name="Picture 12" descr="coffee robots sure gif"/>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0112728" y="5218036"/>
            <a:ext cx="1642531" cy="1349135"/>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298161" y="1236886"/>
            <a:ext cx="6305267" cy="52370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B0F0"/>
                </a:solidFill>
              </a:rPr>
              <a:t>Transmit Data</a:t>
            </a:r>
            <a:endParaRPr lang="en-US" dirty="0">
              <a:solidFill>
                <a:schemeClr val="bg1"/>
              </a:solidFill>
            </a:endParaRPr>
          </a:p>
        </p:txBody>
      </p:sp>
    </p:spTree>
    <p:extLst>
      <p:ext uri="{BB962C8B-B14F-4D97-AF65-F5344CB8AC3E}">
        <p14:creationId xmlns:p14="http://schemas.microsoft.com/office/powerpoint/2010/main" val="3507231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0056990" y="1840699"/>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Title 1"/>
          <p:cNvSpPr>
            <a:spLocks noGrp="1"/>
          </p:cNvSpPr>
          <p:nvPr>
            <p:ph type="title"/>
          </p:nvPr>
        </p:nvSpPr>
        <p:spPr>
          <a:xfrm>
            <a:off x="859808" y="220163"/>
            <a:ext cx="5112951" cy="523706"/>
          </a:xfrm>
        </p:spPr>
        <p:txBody>
          <a:bodyPr>
            <a:normAutofit fontScale="90000"/>
          </a:bodyPr>
          <a:lstStyle/>
          <a:p>
            <a:r>
              <a:rPr lang="en-US" b="1" dirty="0" smtClean="0">
                <a:solidFill>
                  <a:schemeClr val="accent2">
                    <a:lumMod val="50000"/>
                  </a:schemeClr>
                </a:solidFill>
              </a:rPr>
              <a:t>Sensor Device</a:t>
            </a:r>
            <a:r>
              <a:rPr lang="en-US" dirty="0" smtClean="0"/>
              <a:t> Of </a:t>
            </a:r>
            <a:r>
              <a:rPr lang="en-US" dirty="0" err="1" smtClean="0"/>
              <a:t>IoT</a:t>
            </a:r>
            <a:r>
              <a:rPr lang="en-US" dirty="0" smtClean="0"/>
              <a:t> </a:t>
            </a:r>
            <a:endParaRPr lang="en-US" dirty="0">
              <a:solidFill>
                <a:schemeClr val="bg1"/>
              </a:solidFill>
            </a:endParaRPr>
          </a:p>
        </p:txBody>
      </p:sp>
      <p:sp>
        <p:nvSpPr>
          <p:cNvPr id="10" name="Oval 9"/>
          <p:cNvSpPr/>
          <p:nvPr/>
        </p:nvSpPr>
        <p:spPr>
          <a:xfrm>
            <a:off x="94406" y="14005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1</a:t>
            </a:r>
            <a:endParaRPr lang="en-US" b="1" dirty="0">
              <a:solidFill>
                <a:srgbClr val="C00000"/>
              </a:solidFill>
            </a:endParaRPr>
          </a:p>
        </p:txBody>
      </p:sp>
      <p:pic>
        <p:nvPicPr>
          <p:cNvPr id="23554" name="Picture 2" descr="Arduino IoT Cloud - Launch GIF by Fabrizio Garda on Dribbb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8275" y="6356350"/>
            <a:ext cx="494248" cy="370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056990" y="220163"/>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056990" y="3494251"/>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056990" y="5147803"/>
            <a:ext cx="1754010" cy="1419368"/>
          </a:xfrm>
          <a:prstGeom prst="rect">
            <a:avLst/>
          </a:prstGeom>
          <a:solidFill>
            <a:schemeClr val="bg1">
              <a:lumMod val="95000"/>
            </a:schemeClr>
          </a:solidFill>
          <a:ln w="1206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298161" y="1236886"/>
            <a:ext cx="6305267" cy="52370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B0F0"/>
                </a:solidFill>
              </a:rPr>
              <a:t>Transmit Data</a:t>
            </a:r>
            <a:endParaRPr lang="en-US" dirty="0">
              <a:solidFill>
                <a:schemeClr val="bg1"/>
              </a:solidFill>
            </a:endParaRPr>
          </a:p>
        </p:txBody>
      </p:sp>
      <p:pic>
        <p:nvPicPr>
          <p:cNvPr id="30722" name="Picture 2" descr="OSI | Ihsan – BengkelKreatif.com"/>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469408" y="2021259"/>
            <a:ext cx="7141192" cy="407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973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
        <p:nvSpPr>
          <p:cNvPr id="6" name="Title 1"/>
          <p:cNvSpPr>
            <a:spLocks noGrp="1"/>
          </p:cNvSpPr>
          <p:nvPr>
            <p:ph type="title"/>
          </p:nvPr>
        </p:nvSpPr>
        <p:spPr>
          <a:xfrm>
            <a:off x="859808" y="220163"/>
            <a:ext cx="6305267" cy="523706"/>
          </a:xfrm>
        </p:spPr>
        <p:txBody>
          <a:bodyPr>
            <a:normAutofit fontScale="90000"/>
          </a:bodyPr>
          <a:lstStyle/>
          <a:p>
            <a:r>
              <a:rPr lang="en-US" b="1" dirty="0" smtClean="0">
                <a:solidFill>
                  <a:srgbClr val="00B0F0"/>
                </a:solidFill>
              </a:rPr>
              <a:t>Gateway &amp; Network </a:t>
            </a:r>
            <a:r>
              <a:rPr lang="en-US" dirty="0" smtClean="0"/>
              <a:t>Of </a:t>
            </a:r>
            <a:r>
              <a:rPr lang="en-US" dirty="0" err="1" smtClean="0"/>
              <a:t>IoT</a:t>
            </a:r>
            <a:r>
              <a:rPr lang="en-US" dirty="0" smtClean="0"/>
              <a:t> </a:t>
            </a:r>
            <a:endParaRPr lang="en-US" dirty="0">
              <a:solidFill>
                <a:schemeClr val="bg1"/>
              </a:solidFill>
            </a:endParaRPr>
          </a:p>
        </p:txBody>
      </p:sp>
      <p:sp>
        <p:nvSpPr>
          <p:cNvPr id="10" name="Oval 9"/>
          <p:cNvSpPr/>
          <p:nvPr/>
        </p:nvSpPr>
        <p:spPr>
          <a:xfrm>
            <a:off x="94406" y="14005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2</a:t>
            </a:r>
            <a:endParaRPr lang="en-US" b="1" dirty="0">
              <a:solidFill>
                <a:srgbClr val="C00000"/>
              </a:solidFill>
            </a:endParaRPr>
          </a:p>
        </p:txBody>
      </p:sp>
      <p:pic>
        <p:nvPicPr>
          <p:cNvPr id="13" name="Picture 12"/>
          <p:cNvPicPr>
            <a:picLocks noChangeAspect="1"/>
          </p:cNvPicPr>
          <p:nvPr/>
        </p:nvPicPr>
        <p:blipFill>
          <a:blip r:embed="rId3"/>
          <a:stretch>
            <a:fillRect/>
          </a:stretch>
        </p:blipFill>
        <p:spPr>
          <a:xfrm>
            <a:off x="9909048" y="6955660"/>
            <a:ext cx="2282952" cy="1712214"/>
          </a:xfrm>
          <a:prstGeom prst="rect">
            <a:avLst/>
          </a:prstGeom>
        </p:spPr>
      </p:pic>
      <p:pic>
        <p:nvPicPr>
          <p:cNvPr id="23554" name="Picture 2" descr="Arduino IoT Cloud - Launch GIF by Fabrizio Garda on Dribbbl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8275" y="6356350"/>
            <a:ext cx="494248" cy="3706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447964" y="220162"/>
            <a:ext cx="3363036" cy="1854297"/>
          </a:xfrm>
          <a:prstGeom prst="rect">
            <a:avLst/>
          </a:prstGeom>
          <a:solidFill>
            <a:schemeClr val="bg1">
              <a:lumMod val="95000"/>
            </a:schemeClr>
          </a:solidFill>
          <a:ln w="1206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reliable network connection and multiple protocols 3"/>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76099" y="1361342"/>
            <a:ext cx="5143500" cy="491490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txBox="1">
            <a:spLocks/>
          </p:cNvSpPr>
          <p:nvPr/>
        </p:nvSpPr>
        <p:spPr>
          <a:xfrm>
            <a:off x="8291430" y="-121797"/>
            <a:ext cx="1568356" cy="52370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dirty="0" smtClean="0">
                <a:solidFill>
                  <a:srgbClr val="00B0F0"/>
                </a:solidFill>
              </a:rPr>
              <a:t>Smart gateway:</a:t>
            </a:r>
            <a:endParaRPr lang="en-US" sz="1600" dirty="0">
              <a:solidFill>
                <a:schemeClr val="bg1"/>
              </a:solidFill>
            </a:endParaRPr>
          </a:p>
        </p:txBody>
      </p:sp>
      <p:pic>
        <p:nvPicPr>
          <p:cNvPr id="24580" name="Picture 4" descr="https://miro.medium.com/v2/resize:fit:700/1*Ed5PNtEwQWGZmzd3BlQp2g.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447964" y="259283"/>
            <a:ext cx="3296128" cy="1776053"/>
          </a:xfrm>
          <a:prstGeom prst="rect">
            <a:avLst/>
          </a:prstGeom>
          <a:noFill/>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8987678" y="656493"/>
            <a:ext cx="178446" cy="162991"/>
          </a:xfrm>
          <a:prstGeom prst="rect">
            <a:avLst/>
          </a:prstGeom>
          <a:solidFill>
            <a:srgbClr val="00B0F0"/>
          </a:solidFill>
          <a:ln>
            <a:solidFill>
              <a:srgbClr val="00B0F0"/>
            </a:solidFill>
          </a:ln>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dirty="0">
              <a:solidFill>
                <a:schemeClr val="bg1"/>
              </a:solidFill>
            </a:endParaRPr>
          </a:p>
        </p:txBody>
      </p:sp>
      <p:sp>
        <p:nvSpPr>
          <p:cNvPr id="21" name="Rectangle 20"/>
          <p:cNvSpPr/>
          <p:nvPr/>
        </p:nvSpPr>
        <p:spPr>
          <a:xfrm>
            <a:off x="8447964" y="2329043"/>
            <a:ext cx="3363036" cy="1854297"/>
          </a:xfrm>
          <a:prstGeom prst="rect">
            <a:avLst/>
          </a:prstGeom>
          <a:solidFill>
            <a:schemeClr val="bg1">
              <a:lumMod val="95000"/>
            </a:schemeClr>
          </a:solidFill>
          <a:ln w="1206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p:cNvSpPr txBox="1">
            <a:spLocks/>
          </p:cNvSpPr>
          <p:nvPr/>
        </p:nvSpPr>
        <p:spPr>
          <a:xfrm>
            <a:off x="944913" y="695834"/>
            <a:ext cx="917804" cy="247299"/>
          </a:xfrm>
          <a:prstGeom prst="rect">
            <a:avLst/>
          </a:prstGeom>
          <a:solidFill>
            <a:srgbClr val="00B0F0"/>
          </a:solidFill>
          <a:ln>
            <a:solidFill>
              <a:srgbClr val="00B0F0"/>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600" dirty="0">
              <a:solidFill>
                <a:schemeClr val="bg1"/>
              </a:solidFill>
            </a:endParaRPr>
          </a:p>
        </p:txBody>
      </p:sp>
      <p:sp>
        <p:nvSpPr>
          <p:cNvPr id="23" name="Title 1"/>
          <p:cNvSpPr txBox="1">
            <a:spLocks/>
          </p:cNvSpPr>
          <p:nvPr/>
        </p:nvSpPr>
        <p:spPr>
          <a:xfrm>
            <a:off x="2388138" y="3840189"/>
            <a:ext cx="1571803" cy="247299"/>
          </a:xfrm>
          <a:prstGeom prst="rect">
            <a:avLst/>
          </a:prstGeom>
          <a:solidFill>
            <a:schemeClr val="accent2">
              <a:lumMod val="75000"/>
            </a:schemeClr>
          </a:solidFill>
          <a:ln>
            <a:solidFill>
              <a:schemeClr val="accent2">
                <a:lumMod val="50000"/>
              </a:schemeClr>
            </a:solidFill>
          </a:ln>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b="1" dirty="0" err="1" smtClean="0">
                <a:solidFill>
                  <a:schemeClr val="bg1"/>
                </a:solidFill>
              </a:rPr>
              <a:t>IoT</a:t>
            </a:r>
            <a:r>
              <a:rPr lang="en-US" sz="1600" b="1" dirty="0" smtClean="0">
                <a:solidFill>
                  <a:schemeClr val="bg1"/>
                </a:solidFill>
              </a:rPr>
              <a:t> Gateway</a:t>
            </a:r>
            <a:endParaRPr lang="en-US" sz="1600" b="1" dirty="0">
              <a:solidFill>
                <a:schemeClr val="bg1"/>
              </a:solidFill>
            </a:endParaRPr>
          </a:p>
        </p:txBody>
      </p:sp>
      <p:pic>
        <p:nvPicPr>
          <p:cNvPr id="24582" name="Picture 6" descr="IoT architecture and big data analytics A novel meta-model-based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0600" y="2460869"/>
            <a:ext cx="3166946" cy="172247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8436134" y="4437924"/>
            <a:ext cx="3363036" cy="1854297"/>
          </a:xfrm>
          <a:prstGeom prst="rect">
            <a:avLst/>
          </a:prstGeom>
          <a:solidFill>
            <a:schemeClr val="bg1">
              <a:lumMod val="95000"/>
            </a:schemeClr>
          </a:solidFill>
          <a:ln w="1206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8"/>
          <a:stretch>
            <a:fillRect/>
          </a:stretch>
        </p:blipFill>
        <p:spPr>
          <a:xfrm>
            <a:off x="8610600" y="4542197"/>
            <a:ext cx="3133492" cy="1734046"/>
          </a:xfrm>
          <a:prstGeom prst="rect">
            <a:avLst/>
          </a:prstGeom>
        </p:spPr>
      </p:pic>
      <p:pic>
        <p:nvPicPr>
          <p:cNvPr id="24584" name="Picture 8" descr="Industrial IoT | IIoT Gateway | ADLIN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4791" y="259283"/>
            <a:ext cx="2763316" cy="1468012"/>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VPC Gateway Endpoints - AWS Service Animation"/>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493867" y="6510428"/>
            <a:ext cx="3204322" cy="1708927"/>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What are Gateways in Computer Network? - GeeksforGeeks"/>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8571134" y="4552842"/>
            <a:ext cx="3184493" cy="172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09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a:t>
            </a:fld>
            <a:endParaRPr lang="en-US" dirty="0"/>
          </a:p>
        </p:txBody>
      </p:sp>
      <p:sp>
        <p:nvSpPr>
          <p:cNvPr id="6" name="Title 1"/>
          <p:cNvSpPr>
            <a:spLocks noGrp="1"/>
          </p:cNvSpPr>
          <p:nvPr>
            <p:ph type="title"/>
          </p:nvPr>
        </p:nvSpPr>
        <p:spPr>
          <a:xfrm>
            <a:off x="817245" y="236647"/>
            <a:ext cx="4342584" cy="523706"/>
          </a:xfrm>
        </p:spPr>
        <p:txBody>
          <a:bodyPr>
            <a:normAutofit fontScale="90000"/>
          </a:bodyPr>
          <a:lstStyle/>
          <a:p>
            <a:r>
              <a:rPr lang="en-US" b="1" dirty="0" smtClean="0">
                <a:solidFill>
                  <a:srgbClr val="00B0F0"/>
                </a:solidFill>
              </a:rPr>
              <a:t>Architecture</a:t>
            </a:r>
            <a:r>
              <a:rPr lang="en-US" dirty="0" smtClean="0"/>
              <a:t> Of </a:t>
            </a:r>
            <a:r>
              <a:rPr lang="en-US" dirty="0" err="1" smtClean="0"/>
              <a:t>IoT</a:t>
            </a:r>
            <a:r>
              <a:rPr lang="en-US" dirty="0" smtClean="0"/>
              <a:t> </a:t>
            </a:r>
            <a:endParaRPr lang="en-US" dirty="0">
              <a:solidFill>
                <a:schemeClr val="bg1"/>
              </a:solidFill>
            </a:endParaRPr>
          </a:p>
        </p:txBody>
      </p:sp>
      <p:pic>
        <p:nvPicPr>
          <p:cNvPr id="9" name="Picture 8"/>
          <p:cNvPicPr>
            <a:picLocks noChangeAspect="1"/>
          </p:cNvPicPr>
          <p:nvPr/>
        </p:nvPicPr>
        <p:blipFill>
          <a:blip r:embed="rId3"/>
          <a:stretch>
            <a:fillRect/>
          </a:stretch>
        </p:blipFill>
        <p:spPr>
          <a:xfrm>
            <a:off x="817245" y="1665514"/>
            <a:ext cx="10722483" cy="4456651"/>
          </a:xfrm>
          <a:prstGeom prst="rect">
            <a:avLst/>
          </a:prstGeom>
        </p:spPr>
      </p:pic>
      <p:sp>
        <p:nvSpPr>
          <p:cNvPr id="10" name="Oval 9"/>
          <p:cNvSpPr/>
          <p:nvPr/>
        </p:nvSpPr>
        <p:spPr>
          <a:xfrm>
            <a:off x="94406" y="14005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3</a:t>
            </a:r>
            <a:endParaRPr lang="en-US" b="1" dirty="0">
              <a:solidFill>
                <a:srgbClr val="C00000"/>
              </a:solidFill>
            </a:endParaRPr>
          </a:p>
        </p:txBody>
      </p:sp>
      <p:pic>
        <p:nvPicPr>
          <p:cNvPr id="12" name="Picture 11"/>
          <p:cNvPicPr>
            <a:picLocks noChangeAspect="1"/>
          </p:cNvPicPr>
          <p:nvPr/>
        </p:nvPicPr>
        <p:blipFill>
          <a:blip r:embed="rId4"/>
          <a:stretch>
            <a:fillRect/>
          </a:stretch>
        </p:blipFill>
        <p:spPr>
          <a:xfrm>
            <a:off x="94406" y="1058161"/>
            <a:ext cx="11938254" cy="5663314"/>
          </a:xfrm>
          <a:prstGeom prst="rect">
            <a:avLst/>
          </a:prstGeom>
        </p:spPr>
      </p:pic>
      <p:pic>
        <p:nvPicPr>
          <p:cNvPr id="13" name="Picture 12"/>
          <p:cNvPicPr>
            <a:picLocks noChangeAspect="1"/>
          </p:cNvPicPr>
          <p:nvPr/>
        </p:nvPicPr>
        <p:blipFill>
          <a:blip r:embed="rId5"/>
          <a:stretch>
            <a:fillRect/>
          </a:stretch>
        </p:blipFill>
        <p:spPr>
          <a:xfrm>
            <a:off x="9909048" y="6955660"/>
            <a:ext cx="2282952" cy="1712214"/>
          </a:xfrm>
          <a:prstGeom prst="rect">
            <a:avLst/>
          </a:prstGeom>
        </p:spPr>
      </p:pic>
    </p:spTree>
    <p:extLst>
      <p:ext uri="{BB962C8B-B14F-4D97-AF65-F5344CB8AC3E}">
        <p14:creationId xmlns:p14="http://schemas.microsoft.com/office/powerpoint/2010/main" val="3448025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050472" y="1500453"/>
            <a:ext cx="10515600" cy="3923225"/>
          </a:xfrm>
          <a:prstGeom prst="rect">
            <a:avLst/>
          </a:prstGeom>
        </p:spPr>
      </p:pic>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14</a:t>
            </a:fld>
            <a:endParaRPr lang="en-US" dirty="0"/>
          </a:p>
        </p:txBody>
      </p:sp>
      <p:sp>
        <p:nvSpPr>
          <p:cNvPr id="7" name="Title 1"/>
          <p:cNvSpPr>
            <a:spLocks noGrp="1"/>
          </p:cNvSpPr>
          <p:nvPr>
            <p:ph type="title"/>
          </p:nvPr>
        </p:nvSpPr>
        <p:spPr>
          <a:xfrm>
            <a:off x="5049051" y="44076"/>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endParaRPr lang="en-US" dirty="0">
              <a:solidFill>
                <a:schemeClr val="bg1"/>
              </a:solidFill>
            </a:endParaRPr>
          </a:p>
        </p:txBody>
      </p:sp>
    </p:spTree>
    <p:extLst>
      <p:ext uri="{BB962C8B-B14F-4D97-AF65-F5344CB8AC3E}">
        <p14:creationId xmlns:p14="http://schemas.microsoft.com/office/powerpoint/2010/main" val="2633294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15</a:t>
            </a:fld>
            <a:endParaRPr lang="en-US" dirty="0"/>
          </a:p>
        </p:txBody>
      </p:sp>
      <p:sp>
        <p:nvSpPr>
          <p:cNvPr id="6" name="Title 1"/>
          <p:cNvSpPr>
            <a:spLocks noGrp="1"/>
          </p:cNvSpPr>
          <p:nvPr>
            <p:ph type="title"/>
          </p:nvPr>
        </p:nvSpPr>
        <p:spPr>
          <a:xfrm>
            <a:off x="5049051" y="44076"/>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endParaRPr lang="en-US" dirty="0">
              <a:solidFill>
                <a:schemeClr val="bg1"/>
              </a:solidFill>
            </a:endParaRPr>
          </a:p>
        </p:txBody>
      </p:sp>
      <p:sp>
        <p:nvSpPr>
          <p:cNvPr id="7" name="Title 1"/>
          <p:cNvSpPr txBox="1">
            <a:spLocks/>
          </p:cNvSpPr>
          <p:nvPr/>
        </p:nvSpPr>
        <p:spPr>
          <a:xfrm>
            <a:off x="142684" y="401241"/>
            <a:ext cx="10354628" cy="7143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b="1" dirty="0"/>
              <a:t>Architecture of </a:t>
            </a:r>
            <a:r>
              <a:rPr lang="en-US" b="1" dirty="0" err="1"/>
              <a:t>IoT</a:t>
            </a:r>
            <a:endParaRPr lang="en-US" b="1" dirty="0"/>
          </a:p>
        </p:txBody>
      </p:sp>
      <p:sp>
        <p:nvSpPr>
          <p:cNvPr id="8" name="Rectangle 7"/>
          <p:cNvSpPr/>
          <p:nvPr/>
        </p:nvSpPr>
        <p:spPr>
          <a:xfrm>
            <a:off x="142684" y="1115569"/>
            <a:ext cx="5789088" cy="6740307"/>
          </a:xfrm>
          <a:prstGeom prst="rect">
            <a:avLst/>
          </a:prstGeom>
        </p:spPr>
        <p:txBody>
          <a:bodyPr wrap="square">
            <a:spAutoFit/>
          </a:bodyPr>
          <a:lstStyle/>
          <a:p>
            <a:pPr algn="just"/>
            <a:r>
              <a:rPr lang="en-US" dirty="0" smtClean="0"/>
              <a:t>The architecture of </a:t>
            </a:r>
            <a:r>
              <a:rPr lang="en-US" dirty="0" err="1" smtClean="0"/>
              <a:t>IoT</a:t>
            </a:r>
            <a:r>
              <a:rPr lang="en-US" dirty="0" smtClean="0"/>
              <a:t> is divided into 4 different layers i.e. Sensing Layer, Network Layer, Data processing Layer, and Application Layer. </a:t>
            </a:r>
          </a:p>
          <a:p>
            <a:pPr algn="just"/>
            <a:endParaRPr lang="en-US" dirty="0" smtClean="0"/>
          </a:p>
          <a:p>
            <a:pPr algn="just"/>
            <a:r>
              <a:rPr lang="en-US" b="1" dirty="0" smtClean="0">
                <a:solidFill>
                  <a:srgbClr val="0070C0"/>
                </a:solidFill>
              </a:rPr>
              <a:t>Sensing Layer: </a:t>
            </a:r>
            <a:r>
              <a:rPr lang="en-US" dirty="0" smtClean="0"/>
              <a:t>The sensing layer is the first layer of the Internet of Things architecture and is responsible for collecting data from different sources. This layer includes sensors and actuators that are placed in the environment to gather information about temperature, humidity, light, sound, and other physical parameters. Wired or wireless communication protocols connect these devices to the network layer.</a:t>
            </a:r>
          </a:p>
          <a:p>
            <a:pPr algn="just"/>
            <a:r>
              <a:rPr lang="en-US" b="1" dirty="0" smtClean="0">
                <a:solidFill>
                  <a:srgbClr val="0070C0"/>
                </a:solidFill>
              </a:rPr>
              <a:t>Network Layer: </a:t>
            </a:r>
            <a:r>
              <a:rPr lang="en-US" dirty="0" smtClean="0"/>
              <a:t>The network layer of an </a:t>
            </a:r>
            <a:r>
              <a:rPr lang="en-US" dirty="0" err="1" smtClean="0"/>
              <a:t>IoT</a:t>
            </a:r>
            <a:r>
              <a:rPr lang="en-US" dirty="0" smtClean="0"/>
              <a:t> architecture is responsible for providing communication and connectivity between devices in the </a:t>
            </a:r>
            <a:r>
              <a:rPr lang="en-US" dirty="0" err="1" smtClean="0"/>
              <a:t>IoT</a:t>
            </a:r>
            <a:r>
              <a:rPr lang="en-US" dirty="0" smtClean="0"/>
              <a:t> system. It includes protocols and technologies that enable devices to connect and communicate with each other and with the wider internet. Examples of network technologies that are commonly used in </a:t>
            </a:r>
            <a:r>
              <a:rPr lang="en-US" dirty="0" err="1" smtClean="0"/>
              <a:t>IoT</a:t>
            </a:r>
            <a:r>
              <a:rPr lang="en-US" dirty="0" smtClean="0"/>
              <a:t> include </a:t>
            </a:r>
            <a:r>
              <a:rPr lang="en-US" dirty="0" err="1" smtClean="0"/>
              <a:t>WiFi</a:t>
            </a:r>
            <a:r>
              <a:rPr lang="en-US" dirty="0" smtClean="0"/>
              <a:t>, Bluetooth, </a:t>
            </a:r>
            <a:r>
              <a:rPr lang="en-US" dirty="0" err="1" smtClean="0"/>
              <a:t>Zigbee</a:t>
            </a:r>
            <a:r>
              <a:rPr lang="en-US" dirty="0" smtClean="0"/>
              <a:t>, and cellular networks such as 4G and 5G technology. Additionally, the network layer may include gateways and routers that act as intermediaries between devices and the wider internet, and may also include security features such as encryption and authentication to protect against unauthorized access.</a:t>
            </a:r>
            <a:endParaRPr lang="en-US" dirty="0"/>
          </a:p>
        </p:txBody>
      </p:sp>
      <p:sp>
        <p:nvSpPr>
          <p:cNvPr id="9" name="Rectangle 8"/>
          <p:cNvSpPr/>
          <p:nvPr/>
        </p:nvSpPr>
        <p:spPr>
          <a:xfrm>
            <a:off x="6089904" y="924946"/>
            <a:ext cx="5812822" cy="8125301"/>
          </a:xfrm>
          <a:prstGeom prst="rect">
            <a:avLst/>
          </a:prstGeom>
        </p:spPr>
        <p:txBody>
          <a:bodyPr wrap="square">
            <a:spAutoFit/>
          </a:bodyPr>
          <a:lstStyle/>
          <a:p>
            <a:pPr algn="just"/>
            <a:r>
              <a:rPr lang="en-US" b="1" dirty="0" smtClean="0">
                <a:solidFill>
                  <a:srgbClr val="0070C0"/>
                </a:solidFill>
              </a:rPr>
              <a:t>Data processing Layer: </a:t>
            </a:r>
            <a:r>
              <a:rPr lang="en-US" dirty="0" smtClean="0"/>
              <a:t>The data processing layer of </a:t>
            </a:r>
            <a:r>
              <a:rPr lang="en-US" dirty="0" err="1" smtClean="0"/>
              <a:t>IoT</a:t>
            </a:r>
            <a:r>
              <a:rPr lang="en-US" dirty="0" smtClean="0"/>
              <a:t> architecture refers to the software and hardware components that are responsible for collecting, analyzing, and interpreting data from </a:t>
            </a:r>
            <a:r>
              <a:rPr lang="en-US" dirty="0" err="1" smtClean="0"/>
              <a:t>IoT</a:t>
            </a:r>
            <a:r>
              <a:rPr lang="en-US" dirty="0" smtClean="0"/>
              <a:t> devices. This layer is responsible for receiving raw data from the devices, processing it, and making it available for further analysis or action. The data processing layer includes a variety of technologies and tools, such as data management systems, analytics platforms, and machine learning algorithms. These tools are used to extract meaningful insights from the data and make decisions based on that data. Example of a technology used in the data processing layer is a data lake, which is a centralized repository for storing raw data from </a:t>
            </a:r>
            <a:r>
              <a:rPr lang="en-US" dirty="0" err="1" smtClean="0"/>
              <a:t>IoT</a:t>
            </a:r>
            <a:r>
              <a:rPr lang="en-US" dirty="0" smtClean="0"/>
              <a:t> devices.</a:t>
            </a:r>
          </a:p>
          <a:p>
            <a:pPr algn="just"/>
            <a:r>
              <a:rPr lang="en-US" b="1" dirty="0" smtClean="0">
                <a:solidFill>
                  <a:srgbClr val="0070C0"/>
                </a:solidFill>
              </a:rPr>
              <a:t>Application Layer: </a:t>
            </a:r>
            <a:r>
              <a:rPr lang="en-US" dirty="0" smtClean="0"/>
              <a:t>The application layer of </a:t>
            </a:r>
            <a:r>
              <a:rPr lang="en-US" dirty="0" err="1" smtClean="0"/>
              <a:t>IoT</a:t>
            </a:r>
            <a:r>
              <a:rPr lang="en-US" dirty="0" smtClean="0"/>
              <a:t> architecture is the topmost layer that interacts directly with the end-user. It is responsible for providing user-friendly interfaces and functionalities that enable users to access and control </a:t>
            </a:r>
            <a:r>
              <a:rPr lang="en-US" dirty="0" err="1" smtClean="0"/>
              <a:t>IoT</a:t>
            </a:r>
            <a:r>
              <a:rPr lang="en-US" dirty="0" smtClean="0"/>
              <a:t> devices. This layer includes various software and applications such as mobile apps, web portals, and other user interfaces that are designed to interact with the underlying </a:t>
            </a:r>
            <a:r>
              <a:rPr lang="en-US" dirty="0" err="1" smtClean="0"/>
              <a:t>IoT</a:t>
            </a:r>
            <a:r>
              <a:rPr lang="en-US" dirty="0" smtClean="0"/>
              <a:t> infrastructure. It also includes middleware services that allow different </a:t>
            </a:r>
            <a:r>
              <a:rPr lang="en-US" dirty="0" err="1" smtClean="0"/>
              <a:t>IoT</a:t>
            </a:r>
            <a:r>
              <a:rPr lang="en-US" dirty="0" smtClean="0"/>
              <a:t> devices and systems to communicate and share data seamlessly. The application layer also includes analytics and processing capabilities that allow data to be analyzed and transformed into meaningful insights. This can include machine learning algorithms, data visualization tools, and other advanced analytics capabilities.</a:t>
            </a:r>
            <a:endParaRPr lang="en-US" dirty="0"/>
          </a:p>
        </p:txBody>
      </p:sp>
    </p:spTree>
    <p:extLst>
      <p:ext uri="{BB962C8B-B14F-4D97-AF65-F5344CB8AC3E}">
        <p14:creationId xmlns:p14="http://schemas.microsoft.com/office/powerpoint/2010/main" val="1478778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16</a:t>
            </a:fld>
            <a:endParaRPr lang="en-US" dirty="0"/>
          </a:p>
        </p:txBody>
      </p:sp>
      <p:sp>
        <p:nvSpPr>
          <p:cNvPr id="6" name="Title 1"/>
          <p:cNvSpPr>
            <a:spLocks noGrp="1"/>
          </p:cNvSpPr>
          <p:nvPr>
            <p:ph type="title"/>
          </p:nvPr>
        </p:nvSpPr>
        <p:spPr>
          <a:xfrm>
            <a:off x="4937760" y="401240"/>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endParaRPr lang="en-US" dirty="0">
              <a:solidFill>
                <a:schemeClr val="bg1"/>
              </a:solidFill>
            </a:endParaRPr>
          </a:p>
        </p:txBody>
      </p:sp>
      <p:pic>
        <p:nvPicPr>
          <p:cNvPr id="2" name="Picture 1"/>
          <p:cNvPicPr>
            <a:picLocks noChangeAspect="1"/>
          </p:cNvPicPr>
          <p:nvPr/>
        </p:nvPicPr>
        <p:blipFill rotWithShape="1">
          <a:blip r:embed="rId3"/>
          <a:srcRect t="11807"/>
          <a:stretch/>
        </p:blipFill>
        <p:spPr>
          <a:xfrm>
            <a:off x="1469517" y="1395161"/>
            <a:ext cx="8814054" cy="4490974"/>
          </a:xfrm>
          <a:prstGeom prst="rect">
            <a:avLst/>
          </a:prstGeom>
        </p:spPr>
      </p:pic>
    </p:spTree>
    <p:extLst>
      <p:ext uri="{BB962C8B-B14F-4D97-AF65-F5344CB8AC3E}">
        <p14:creationId xmlns:p14="http://schemas.microsoft.com/office/powerpoint/2010/main" val="4095385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17</a:t>
            </a:fld>
            <a:endParaRPr lang="en-US" dirty="0"/>
          </a:p>
        </p:txBody>
      </p:sp>
      <p:sp>
        <p:nvSpPr>
          <p:cNvPr id="6" name="Title 1"/>
          <p:cNvSpPr>
            <a:spLocks noGrp="1"/>
          </p:cNvSpPr>
          <p:nvPr>
            <p:ph type="title"/>
          </p:nvPr>
        </p:nvSpPr>
        <p:spPr>
          <a:xfrm>
            <a:off x="4937760" y="401240"/>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r>
              <a:rPr lang="en-US" dirty="0" smtClean="0">
                <a:solidFill>
                  <a:schemeClr val="bg1"/>
                </a:solidFill>
              </a:rPr>
              <a:t>Of Things IOT</a:t>
            </a:r>
            <a:endParaRPr lang="en-US" dirty="0">
              <a:solidFill>
                <a:schemeClr val="bg1"/>
              </a:solidFill>
            </a:endParaRPr>
          </a:p>
        </p:txBody>
      </p:sp>
      <p:pic>
        <p:nvPicPr>
          <p:cNvPr id="2" name="Picture 1"/>
          <p:cNvPicPr>
            <a:picLocks noChangeAspect="1"/>
          </p:cNvPicPr>
          <p:nvPr/>
        </p:nvPicPr>
        <p:blipFill>
          <a:blip r:embed="rId2"/>
          <a:stretch>
            <a:fillRect/>
          </a:stretch>
        </p:blipFill>
        <p:spPr>
          <a:xfrm>
            <a:off x="2842641" y="1302260"/>
            <a:ext cx="6762750" cy="4676775"/>
          </a:xfrm>
          <a:prstGeom prst="rect">
            <a:avLst/>
          </a:prstGeom>
        </p:spPr>
      </p:pic>
    </p:spTree>
    <p:extLst>
      <p:ext uri="{BB962C8B-B14F-4D97-AF65-F5344CB8AC3E}">
        <p14:creationId xmlns:p14="http://schemas.microsoft.com/office/powerpoint/2010/main" val="3895505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
        <p:nvSpPr>
          <p:cNvPr id="6" name="Title 1"/>
          <p:cNvSpPr>
            <a:spLocks noGrp="1"/>
          </p:cNvSpPr>
          <p:nvPr>
            <p:ph type="title"/>
          </p:nvPr>
        </p:nvSpPr>
        <p:spPr>
          <a:xfrm>
            <a:off x="4937760" y="401240"/>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r>
              <a:rPr lang="en-US" dirty="0" smtClean="0">
                <a:solidFill>
                  <a:schemeClr val="bg1"/>
                </a:solidFill>
              </a:rPr>
              <a:t>Of Things IOT</a:t>
            </a:r>
            <a:endParaRPr lang="en-US" dirty="0">
              <a:solidFill>
                <a:schemeClr val="bg1"/>
              </a:solidFill>
            </a:endParaRPr>
          </a:p>
        </p:txBody>
      </p:sp>
      <p:sp>
        <p:nvSpPr>
          <p:cNvPr id="7" name="Title 1"/>
          <p:cNvSpPr txBox="1">
            <a:spLocks/>
          </p:cNvSpPr>
          <p:nvPr/>
        </p:nvSpPr>
        <p:spPr>
          <a:xfrm>
            <a:off x="298465" y="783367"/>
            <a:ext cx="4858751" cy="52370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Advantages of </a:t>
            </a:r>
            <a:r>
              <a:rPr lang="en-US" b="1" dirty="0" err="1" smtClean="0"/>
              <a:t>IoT</a:t>
            </a:r>
            <a:r>
              <a:rPr lang="en-US" dirty="0" err="1" smtClean="0">
                <a:solidFill>
                  <a:schemeClr val="bg1"/>
                </a:solidFill>
              </a:rPr>
              <a:t>Of</a:t>
            </a:r>
            <a:r>
              <a:rPr lang="en-US" dirty="0" smtClean="0">
                <a:solidFill>
                  <a:schemeClr val="bg1"/>
                </a:solidFill>
              </a:rPr>
              <a:t> Things IOT</a:t>
            </a:r>
            <a:endParaRPr lang="en-US" dirty="0">
              <a:solidFill>
                <a:schemeClr val="bg1"/>
              </a:solidFill>
            </a:endParaRPr>
          </a:p>
        </p:txBody>
      </p:sp>
      <p:sp>
        <p:nvSpPr>
          <p:cNvPr id="2" name="Rectangle 1"/>
          <p:cNvSpPr/>
          <p:nvPr/>
        </p:nvSpPr>
        <p:spPr>
          <a:xfrm>
            <a:off x="1127760" y="1307073"/>
            <a:ext cx="10226040" cy="2677656"/>
          </a:xfrm>
          <a:prstGeom prst="rect">
            <a:avLst/>
          </a:prstGeom>
        </p:spPr>
        <p:txBody>
          <a:bodyPr wrap="square">
            <a:spAutoFit/>
          </a:bodyPr>
          <a:lstStyle/>
          <a:p>
            <a:pPr marL="342900" indent="-342900" algn="just" fontAlgn="base">
              <a:buFont typeface="Wingdings" panose="05000000000000000000" pitchFamily="2" charset="2"/>
              <a:buChar char="q"/>
            </a:pPr>
            <a:r>
              <a:rPr lang="en-US" sz="2400" b="0" i="0" dirty="0" smtClean="0">
                <a:solidFill>
                  <a:srgbClr val="273239"/>
                </a:solidFill>
                <a:effectLst/>
                <a:latin typeface="Nunito"/>
              </a:rPr>
              <a:t>Execute multiple tasks at a time like a computer.</a:t>
            </a:r>
          </a:p>
          <a:p>
            <a:pPr marL="342900" indent="-342900" algn="just" fontAlgn="base">
              <a:buFont typeface="Wingdings" panose="05000000000000000000" pitchFamily="2" charset="2"/>
              <a:buChar char="q"/>
            </a:pPr>
            <a:r>
              <a:rPr lang="en-US" sz="2400" b="0" i="0" dirty="0" smtClean="0">
                <a:solidFill>
                  <a:srgbClr val="273239"/>
                </a:solidFill>
                <a:effectLst/>
                <a:latin typeface="Nunito"/>
              </a:rPr>
              <a:t>Easiest internet connectivity</a:t>
            </a:r>
          </a:p>
          <a:p>
            <a:pPr marL="342900" indent="-342900" algn="just" fontAlgn="base">
              <a:buFont typeface="Wingdings" panose="05000000000000000000" pitchFamily="2" charset="2"/>
              <a:buChar char="q"/>
            </a:pPr>
            <a:r>
              <a:rPr lang="en-US" sz="2400" b="0" i="0" dirty="0" smtClean="0">
                <a:solidFill>
                  <a:srgbClr val="273239"/>
                </a:solidFill>
                <a:effectLst/>
                <a:latin typeface="Nunito"/>
              </a:rPr>
              <a:t>Works on </a:t>
            </a:r>
            <a:r>
              <a:rPr lang="en-US" sz="2400" b="0" i="0" u="sng" dirty="0" smtClean="0">
                <a:solidFill>
                  <a:srgbClr val="357960"/>
                </a:solidFill>
                <a:effectLst/>
                <a:latin typeface="Nunito"/>
                <a:hlinkClick r:id="rId2"/>
              </a:rPr>
              <a:t>GUI (Graphical User Interface) </a:t>
            </a:r>
            <a:r>
              <a:rPr lang="en-US" sz="2400" b="0" i="0" dirty="0" smtClean="0">
                <a:solidFill>
                  <a:srgbClr val="273239"/>
                </a:solidFill>
                <a:effectLst/>
                <a:latin typeface="Nunito"/>
              </a:rPr>
              <a:t>mode because of </a:t>
            </a:r>
            <a:r>
              <a:rPr lang="en-US" sz="2400" b="0" i="0" u="sng" dirty="0" smtClean="0">
                <a:solidFill>
                  <a:srgbClr val="357960"/>
                </a:solidFill>
                <a:effectLst/>
                <a:latin typeface="Nunito"/>
                <a:hlinkClick r:id="rId3"/>
              </a:rPr>
              <a:t>HDMI port.</a:t>
            </a:r>
            <a:endParaRPr lang="en-US" sz="2400" b="0" i="0" dirty="0" smtClean="0">
              <a:solidFill>
                <a:srgbClr val="273239"/>
              </a:solidFill>
              <a:effectLst/>
              <a:latin typeface="Nunito"/>
            </a:endParaRPr>
          </a:p>
          <a:p>
            <a:pPr marL="342900" indent="-342900" algn="just" fontAlgn="base">
              <a:buFont typeface="Wingdings" panose="05000000000000000000" pitchFamily="2" charset="2"/>
              <a:buChar char="q"/>
            </a:pPr>
            <a:r>
              <a:rPr lang="en-US" sz="2400" b="0" i="0" dirty="0" smtClean="0">
                <a:solidFill>
                  <a:srgbClr val="273239"/>
                </a:solidFill>
                <a:effectLst/>
                <a:latin typeface="Nunito"/>
              </a:rPr>
              <a:t>Best suited for server-based applications i.e., can be connected via </a:t>
            </a:r>
            <a:r>
              <a:rPr lang="en-US" sz="2400" b="1" i="0" u="sng" dirty="0" smtClean="0">
                <a:solidFill>
                  <a:srgbClr val="357960"/>
                </a:solidFill>
                <a:effectLst/>
                <a:latin typeface="Nunito"/>
                <a:hlinkClick r:id="rId4"/>
              </a:rPr>
              <a:t>SSH–Secure Shell</a:t>
            </a:r>
            <a:r>
              <a:rPr lang="en-US" sz="2400" b="0" i="0" dirty="0" smtClean="0">
                <a:solidFill>
                  <a:srgbClr val="273239"/>
                </a:solidFill>
                <a:effectLst/>
                <a:latin typeface="Nunito"/>
              </a:rPr>
              <a:t>-to access the </a:t>
            </a:r>
            <a:r>
              <a:rPr lang="en-US" sz="2400" b="0" i="0" dirty="0" err="1" smtClean="0">
                <a:solidFill>
                  <a:srgbClr val="273239"/>
                </a:solidFill>
                <a:effectLst/>
                <a:latin typeface="Nunito"/>
              </a:rPr>
              <a:t>Rpi</a:t>
            </a:r>
            <a:r>
              <a:rPr lang="en-US" sz="2400" b="0" i="0" dirty="0" smtClean="0">
                <a:solidFill>
                  <a:srgbClr val="273239"/>
                </a:solidFill>
                <a:effectLst/>
                <a:latin typeface="Nunito"/>
              </a:rPr>
              <a:t> command line remotely and file sharing via </a:t>
            </a:r>
            <a:r>
              <a:rPr lang="en-US" sz="2400" b="1" i="0" u="sng" dirty="0" smtClean="0">
                <a:solidFill>
                  <a:srgbClr val="357960"/>
                </a:solidFill>
                <a:effectLst/>
                <a:latin typeface="Nunito"/>
                <a:hlinkClick r:id="rId5"/>
              </a:rPr>
              <a:t>FTP–File Transfer Protocol</a:t>
            </a:r>
            <a:r>
              <a:rPr lang="en-US" sz="2400" b="0" i="0" u="sng" dirty="0" smtClean="0">
                <a:solidFill>
                  <a:srgbClr val="357960"/>
                </a:solidFill>
                <a:effectLst/>
                <a:latin typeface="Nunito"/>
                <a:hlinkClick r:id="rId5"/>
              </a:rPr>
              <a:t>.</a:t>
            </a:r>
            <a:endParaRPr lang="en-US" sz="2400" b="0" i="0" dirty="0" smtClean="0">
              <a:solidFill>
                <a:srgbClr val="273239"/>
              </a:solidFill>
              <a:effectLst/>
              <a:latin typeface="Nunito"/>
            </a:endParaRPr>
          </a:p>
          <a:p>
            <a:pPr marL="342900" indent="-342900" algn="just" fontAlgn="base">
              <a:buFont typeface="Wingdings" panose="05000000000000000000" pitchFamily="2" charset="2"/>
              <a:buChar char="q"/>
            </a:pPr>
            <a:r>
              <a:rPr lang="en-US" sz="2400" b="0" i="0" dirty="0" smtClean="0">
                <a:solidFill>
                  <a:srgbClr val="273239"/>
                </a:solidFill>
                <a:effectLst/>
                <a:latin typeface="Nunito"/>
              </a:rPr>
              <a:t>More reliable for software applications.</a:t>
            </a:r>
            <a:endParaRPr lang="en-US" sz="2400" b="0" i="0" dirty="0">
              <a:solidFill>
                <a:srgbClr val="273239"/>
              </a:solidFill>
              <a:effectLst/>
              <a:latin typeface="Nunito"/>
            </a:endParaRPr>
          </a:p>
        </p:txBody>
      </p:sp>
    </p:spTree>
    <p:extLst>
      <p:ext uri="{BB962C8B-B14F-4D97-AF65-F5344CB8AC3E}">
        <p14:creationId xmlns:p14="http://schemas.microsoft.com/office/powerpoint/2010/main" val="196267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19</a:t>
            </a:fld>
            <a:endParaRPr lang="en-US" dirty="0"/>
          </a:p>
        </p:txBody>
      </p:sp>
      <p:sp>
        <p:nvSpPr>
          <p:cNvPr id="6" name="Title 1"/>
          <p:cNvSpPr>
            <a:spLocks noGrp="1"/>
          </p:cNvSpPr>
          <p:nvPr>
            <p:ph type="title"/>
          </p:nvPr>
        </p:nvSpPr>
        <p:spPr>
          <a:xfrm>
            <a:off x="4937760" y="401240"/>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r>
              <a:rPr lang="en-US" dirty="0" smtClean="0">
                <a:solidFill>
                  <a:schemeClr val="bg1"/>
                </a:solidFill>
              </a:rPr>
              <a:t>Of Things IOT</a:t>
            </a:r>
            <a:endParaRPr lang="en-US" dirty="0">
              <a:solidFill>
                <a:schemeClr val="bg1"/>
              </a:solidFill>
            </a:endParaRPr>
          </a:p>
        </p:txBody>
      </p:sp>
      <p:sp>
        <p:nvSpPr>
          <p:cNvPr id="7" name="Title 1"/>
          <p:cNvSpPr txBox="1">
            <a:spLocks/>
          </p:cNvSpPr>
          <p:nvPr/>
        </p:nvSpPr>
        <p:spPr>
          <a:xfrm>
            <a:off x="298465" y="783367"/>
            <a:ext cx="4858751" cy="52370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Disadvantages of </a:t>
            </a:r>
            <a:r>
              <a:rPr lang="en-US" b="1" dirty="0" err="1" smtClean="0"/>
              <a:t>IoT</a:t>
            </a:r>
            <a:r>
              <a:rPr lang="en-US" dirty="0" err="1" smtClean="0">
                <a:solidFill>
                  <a:schemeClr val="bg1"/>
                </a:solidFill>
              </a:rPr>
              <a:t>f</a:t>
            </a:r>
            <a:r>
              <a:rPr lang="en-US" dirty="0" smtClean="0">
                <a:solidFill>
                  <a:schemeClr val="bg1"/>
                </a:solidFill>
              </a:rPr>
              <a:t> Things IOT</a:t>
            </a:r>
            <a:endParaRPr lang="en-US" dirty="0">
              <a:solidFill>
                <a:schemeClr val="bg1"/>
              </a:solidFill>
            </a:endParaRPr>
          </a:p>
        </p:txBody>
      </p:sp>
      <p:sp>
        <p:nvSpPr>
          <p:cNvPr id="2" name="Rectangle 1"/>
          <p:cNvSpPr/>
          <p:nvPr/>
        </p:nvSpPr>
        <p:spPr>
          <a:xfrm>
            <a:off x="822960" y="1464425"/>
            <a:ext cx="10954512" cy="3785652"/>
          </a:xfrm>
          <a:prstGeom prst="rect">
            <a:avLst/>
          </a:prstGeom>
        </p:spPr>
        <p:txBody>
          <a:bodyPr wrap="square">
            <a:spAutoFit/>
          </a:bodyPr>
          <a:lstStyle/>
          <a:p>
            <a:pPr marL="285750" indent="-285750" algn="just" fontAlgn="base">
              <a:buFont typeface="Wingdings" panose="05000000000000000000" pitchFamily="2" charset="2"/>
              <a:buChar char="q"/>
            </a:pPr>
            <a:r>
              <a:rPr lang="en-US" sz="2400" b="0" i="0" dirty="0" smtClean="0">
                <a:solidFill>
                  <a:srgbClr val="273239"/>
                </a:solidFill>
                <a:effectLst/>
                <a:latin typeface="Nunito"/>
              </a:rPr>
              <a:t>Security concerns and potential for hacking or </a:t>
            </a:r>
            <a:r>
              <a:rPr lang="en-US" sz="2400" b="0" i="0" u="sng" dirty="0" smtClean="0">
                <a:solidFill>
                  <a:srgbClr val="357960"/>
                </a:solidFill>
                <a:effectLst/>
                <a:latin typeface="Nunito"/>
                <a:hlinkClick r:id="rId2"/>
              </a:rPr>
              <a:t>data breaches.</a:t>
            </a:r>
            <a:endParaRPr lang="en-US" sz="2400" b="0" i="0" dirty="0" smtClean="0">
              <a:solidFill>
                <a:srgbClr val="273239"/>
              </a:solidFill>
              <a:effectLst/>
              <a:latin typeface="Nunito"/>
            </a:endParaRP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Privacy issues related to the collection and use of personal data.</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Dependence on technology and potential for system failures.</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Limited standardization and interoperability among devices.</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Complexity and increased maintenance requirements.</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High initial investment costs.</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Limited battery life on some devices.</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Concerns about job displacement due to automation.</a:t>
            </a:r>
          </a:p>
          <a:p>
            <a:pPr marL="285750" indent="-285750" algn="just" fontAlgn="base">
              <a:buFont typeface="Wingdings" panose="05000000000000000000" pitchFamily="2" charset="2"/>
              <a:buChar char="q"/>
            </a:pPr>
            <a:r>
              <a:rPr lang="en-US" sz="2400" b="0" i="0" dirty="0" smtClean="0">
                <a:solidFill>
                  <a:srgbClr val="273239"/>
                </a:solidFill>
                <a:effectLst/>
                <a:latin typeface="Nunito"/>
              </a:rPr>
              <a:t>Limited regulation and legal framework for </a:t>
            </a:r>
            <a:r>
              <a:rPr lang="en-US" sz="2400" b="0" i="0" dirty="0" err="1" smtClean="0">
                <a:solidFill>
                  <a:srgbClr val="273239"/>
                </a:solidFill>
                <a:effectLst/>
                <a:latin typeface="Nunito"/>
              </a:rPr>
              <a:t>IoT</a:t>
            </a:r>
            <a:r>
              <a:rPr lang="en-US" sz="2400" b="0" i="0" dirty="0" smtClean="0">
                <a:solidFill>
                  <a:srgbClr val="273239"/>
                </a:solidFill>
                <a:effectLst/>
                <a:latin typeface="Nunito"/>
              </a:rPr>
              <a:t>, which can lead to confusion and uncertainty.</a:t>
            </a:r>
            <a:endParaRPr lang="en-US" sz="2400" b="0" i="0" dirty="0">
              <a:solidFill>
                <a:srgbClr val="273239"/>
              </a:solidFill>
              <a:effectLst/>
              <a:latin typeface="Nunito"/>
            </a:endParaRPr>
          </a:p>
        </p:txBody>
      </p:sp>
    </p:spTree>
    <p:extLst>
      <p:ext uri="{BB962C8B-B14F-4D97-AF65-F5344CB8AC3E}">
        <p14:creationId xmlns:p14="http://schemas.microsoft.com/office/powerpoint/2010/main" val="1109411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
        <p:nvSpPr>
          <p:cNvPr id="6" name="Rectangle 5"/>
          <p:cNvSpPr/>
          <p:nvPr/>
        </p:nvSpPr>
        <p:spPr>
          <a:xfrm>
            <a:off x="380676" y="391406"/>
            <a:ext cx="4739054" cy="584775"/>
          </a:xfrm>
          <a:prstGeom prst="rect">
            <a:avLst/>
          </a:prstGeom>
        </p:spPr>
        <p:txBody>
          <a:bodyPr wrap="none">
            <a:spAutoFit/>
          </a:bodyPr>
          <a:lstStyle/>
          <a:p>
            <a:r>
              <a:rPr lang="en-US" sz="3200" dirty="0" err="1" smtClean="0"/>
              <a:t>IoT</a:t>
            </a:r>
            <a:r>
              <a:rPr lang="en-US" sz="3200" dirty="0" smtClean="0"/>
              <a:t> Deployment Challenges</a:t>
            </a:r>
            <a:endParaRPr lang="en-US" sz="3200" dirty="0"/>
          </a:p>
        </p:txBody>
      </p:sp>
      <p:pic>
        <p:nvPicPr>
          <p:cNvPr id="21506" name="Picture 2" descr="https://miro.medium.com/v2/resize:fit:700/0*tbDRq1F3mhuUcwUI.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0676" y="1106485"/>
            <a:ext cx="10239121" cy="511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24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20</a:t>
            </a:fld>
            <a:endParaRPr lang="en-US" dirty="0"/>
          </a:p>
        </p:txBody>
      </p:sp>
      <p:sp>
        <p:nvSpPr>
          <p:cNvPr id="6" name="Title 1"/>
          <p:cNvSpPr>
            <a:spLocks noGrp="1"/>
          </p:cNvSpPr>
          <p:nvPr>
            <p:ph type="title"/>
          </p:nvPr>
        </p:nvSpPr>
        <p:spPr>
          <a:xfrm>
            <a:off x="4937760" y="401240"/>
            <a:ext cx="7123098" cy="523706"/>
          </a:xfrm>
        </p:spPr>
        <p:txBody>
          <a:bodyPr>
            <a:normAutofit fontScale="90000"/>
          </a:bodyPr>
          <a:lstStyle/>
          <a:p>
            <a:pPr algn="r"/>
            <a:r>
              <a:rPr lang="en-US" b="1" dirty="0" smtClean="0">
                <a:solidFill>
                  <a:srgbClr val="00B0F0"/>
                </a:solidFill>
              </a:rPr>
              <a:t>Architecture</a:t>
            </a:r>
            <a:r>
              <a:rPr lang="en-US" dirty="0" smtClean="0"/>
              <a:t> Of </a:t>
            </a:r>
            <a:r>
              <a:rPr lang="en-US" dirty="0" err="1" smtClean="0"/>
              <a:t>IoT</a:t>
            </a:r>
            <a:r>
              <a:rPr lang="en-US" dirty="0" smtClean="0"/>
              <a:t> </a:t>
            </a:r>
            <a:r>
              <a:rPr lang="en-US" dirty="0"/>
              <a:t>(</a:t>
            </a:r>
            <a:r>
              <a:rPr lang="en-US" dirty="0" err="1" smtClean="0"/>
              <a:t>Cont’s</a:t>
            </a:r>
            <a:r>
              <a:rPr lang="en-US" dirty="0" smtClean="0"/>
              <a:t>)</a:t>
            </a:r>
            <a:r>
              <a:rPr lang="en-US" dirty="0" smtClean="0">
                <a:solidFill>
                  <a:schemeClr val="bg1"/>
                </a:solidFill>
              </a:rPr>
              <a:t>Of Things IOT</a:t>
            </a:r>
            <a:endParaRPr lang="en-US" dirty="0">
              <a:solidFill>
                <a:schemeClr val="bg1"/>
              </a:solidFill>
            </a:endParaRPr>
          </a:p>
        </p:txBody>
      </p:sp>
      <p:sp>
        <p:nvSpPr>
          <p:cNvPr id="7" name="Title 1"/>
          <p:cNvSpPr txBox="1">
            <a:spLocks/>
          </p:cNvSpPr>
          <p:nvPr/>
        </p:nvSpPr>
        <p:spPr>
          <a:xfrm>
            <a:off x="298465" y="783367"/>
            <a:ext cx="4858751" cy="523706"/>
          </a:xfrm>
          <a:prstGeom prst="rect">
            <a:avLst/>
          </a:prstGeom>
        </p:spPr>
        <p:txBody>
          <a:bodyPr vert="horz" lIns="91440" tIns="45720" rIns="91440" bIns="45720" rtlCol="0" anchor="ct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Modern Applications of </a:t>
            </a:r>
            <a:r>
              <a:rPr lang="en-US" b="1" dirty="0" err="1"/>
              <a:t>IoT</a:t>
            </a:r>
            <a:endParaRPr lang="en-US" b="1" dirty="0"/>
          </a:p>
          <a:p>
            <a:r>
              <a:rPr lang="en-US" dirty="0" smtClean="0">
                <a:solidFill>
                  <a:schemeClr val="bg1"/>
                </a:solidFill>
              </a:rPr>
              <a:t>Things IOT</a:t>
            </a:r>
            <a:endParaRPr lang="en-US" dirty="0">
              <a:solidFill>
                <a:schemeClr val="bg1"/>
              </a:solidFill>
            </a:endParaRPr>
          </a:p>
        </p:txBody>
      </p:sp>
      <p:sp>
        <p:nvSpPr>
          <p:cNvPr id="2" name="Rectangle 1"/>
          <p:cNvSpPr/>
          <p:nvPr/>
        </p:nvSpPr>
        <p:spPr>
          <a:xfrm>
            <a:off x="1575816" y="1307073"/>
            <a:ext cx="10055352" cy="4893647"/>
          </a:xfrm>
          <a:prstGeom prst="rect">
            <a:avLst/>
          </a:prstGeom>
        </p:spPr>
        <p:txBody>
          <a:bodyPr wrap="square">
            <a:spAutoFit/>
          </a:bodyPr>
          <a:lstStyle/>
          <a:p>
            <a:pPr marL="285750" indent="-285750" fontAlgn="base">
              <a:buFont typeface="Wingdings" panose="05000000000000000000" pitchFamily="2" charset="2"/>
              <a:buChar char="ü"/>
            </a:pPr>
            <a:r>
              <a:rPr lang="en-US" sz="2400" b="0" i="0" dirty="0" smtClean="0">
                <a:solidFill>
                  <a:srgbClr val="273239"/>
                </a:solidFill>
                <a:effectLst/>
                <a:latin typeface="Nunito"/>
              </a:rPr>
              <a:t>Smart Grids and energy saving</a:t>
            </a:r>
          </a:p>
          <a:p>
            <a:pPr marL="285750" indent="-285750" fontAlgn="base">
              <a:buFont typeface="Wingdings" panose="05000000000000000000" pitchFamily="2" charset="2"/>
              <a:buChar char="ü"/>
            </a:pPr>
            <a:r>
              <a:rPr lang="en-US" sz="2400" b="0" i="0" dirty="0" smtClean="0">
                <a:solidFill>
                  <a:srgbClr val="273239"/>
                </a:solidFill>
                <a:effectLst/>
                <a:latin typeface="Nunito"/>
              </a:rPr>
              <a:t>Smart cities</a:t>
            </a:r>
          </a:p>
          <a:p>
            <a:pPr marL="285750" indent="-285750" fontAlgn="base">
              <a:buFont typeface="Wingdings" panose="05000000000000000000" pitchFamily="2" charset="2"/>
              <a:buChar char="ü"/>
            </a:pPr>
            <a:r>
              <a:rPr lang="en-US" sz="2400" b="0" i="0" dirty="0" smtClean="0">
                <a:solidFill>
                  <a:srgbClr val="273239"/>
                </a:solidFill>
                <a:effectLst/>
                <a:latin typeface="Nunito"/>
              </a:rPr>
              <a:t>Smart homes/Home automation</a:t>
            </a:r>
          </a:p>
          <a:p>
            <a:pPr marL="285750" indent="-285750" fontAlgn="base">
              <a:buFont typeface="Wingdings" panose="05000000000000000000" pitchFamily="2" charset="2"/>
              <a:buChar char="ü"/>
            </a:pPr>
            <a:r>
              <a:rPr lang="en-US" sz="2400" b="0" i="0" dirty="0" smtClean="0">
                <a:solidFill>
                  <a:srgbClr val="273239"/>
                </a:solidFill>
                <a:effectLst/>
                <a:latin typeface="Nunito"/>
              </a:rPr>
              <a:t>Healthcare</a:t>
            </a:r>
          </a:p>
          <a:p>
            <a:pPr marL="285750" indent="-285750" fontAlgn="base">
              <a:buFont typeface="Wingdings" panose="05000000000000000000" pitchFamily="2" charset="2"/>
              <a:buChar char="ü"/>
            </a:pPr>
            <a:r>
              <a:rPr lang="en-US" sz="2400" b="0" i="0" dirty="0" smtClean="0">
                <a:solidFill>
                  <a:srgbClr val="273239"/>
                </a:solidFill>
                <a:effectLst/>
                <a:latin typeface="Nunito"/>
              </a:rPr>
              <a:t>Earthquake detection</a:t>
            </a:r>
          </a:p>
          <a:p>
            <a:pPr marL="285750" indent="-285750" fontAlgn="base">
              <a:buFont typeface="Wingdings" panose="05000000000000000000" pitchFamily="2" charset="2"/>
              <a:buChar char="ü"/>
            </a:pPr>
            <a:r>
              <a:rPr lang="en-US" sz="2400" b="0" i="0" dirty="0" smtClean="0">
                <a:solidFill>
                  <a:srgbClr val="273239"/>
                </a:solidFill>
                <a:effectLst/>
                <a:latin typeface="Nunito"/>
              </a:rPr>
              <a:t>Radiation detection/hazardous gas detection</a:t>
            </a:r>
          </a:p>
          <a:p>
            <a:pPr marL="285750" indent="-285750" fontAlgn="base">
              <a:buFont typeface="Wingdings" panose="05000000000000000000" pitchFamily="2" charset="2"/>
              <a:buChar char="ü"/>
            </a:pPr>
            <a:r>
              <a:rPr lang="en-US" sz="2400" b="0" i="0" dirty="0" smtClean="0">
                <a:solidFill>
                  <a:srgbClr val="273239"/>
                </a:solidFill>
                <a:effectLst/>
                <a:latin typeface="Nunito"/>
              </a:rPr>
              <a:t>Smartphone detection</a:t>
            </a:r>
          </a:p>
          <a:p>
            <a:pPr marL="285750" indent="-285750" fontAlgn="base">
              <a:buFont typeface="Wingdings" panose="05000000000000000000" pitchFamily="2" charset="2"/>
              <a:buChar char="ü"/>
            </a:pPr>
            <a:r>
              <a:rPr lang="en-US" sz="2400" b="0" i="0" dirty="0" smtClean="0">
                <a:solidFill>
                  <a:srgbClr val="273239"/>
                </a:solidFill>
                <a:effectLst/>
                <a:latin typeface="Nunito"/>
              </a:rPr>
              <a:t>Water flow monitoring</a:t>
            </a:r>
          </a:p>
          <a:p>
            <a:pPr marL="285750" indent="-285750" fontAlgn="base">
              <a:buFont typeface="Wingdings" panose="05000000000000000000" pitchFamily="2" charset="2"/>
              <a:buChar char="ü"/>
            </a:pPr>
            <a:r>
              <a:rPr lang="en-US" sz="2400" b="0" i="0" dirty="0" smtClean="0">
                <a:solidFill>
                  <a:srgbClr val="273239"/>
                </a:solidFill>
                <a:effectLst/>
                <a:latin typeface="Nunito"/>
              </a:rPr>
              <a:t>Traffic monitoring</a:t>
            </a:r>
          </a:p>
          <a:p>
            <a:pPr marL="285750" indent="-285750" fontAlgn="base">
              <a:buFont typeface="Wingdings" panose="05000000000000000000" pitchFamily="2" charset="2"/>
              <a:buChar char="ü"/>
            </a:pPr>
            <a:r>
              <a:rPr lang="en-US" sz="2400" b="0" i="0" dirty="0" smtClean="0">
                <a:solidFill>
                  <a:srgbClr val="273239"/>
                </a:solidFill>
                <a:effectLst/>
                <a:latin typeface="Nunito"/>
              </a:rPr>
              <a:t>Smart door lock protection system</a:t>
            </a:r>
          </a:p>
          <a:p>
            <a:pPr marL="285750" indent="-285750" fontAlgn="base">
              <a:buFont typeface="Wingdings" panose="05000000000000000000" pitchFamily="2" charset="2"/>
              <a:buChar char="ü"/>
            </a:pPr>
            <a:r>
              <a:rPr lang="en-US" sz="2400" b="0" i="0" dirty="0" smtClean="0">
                <a:solidFill>
                  <a:srgbClr val="273239"/>
                </a:solidFill>
                <a:effectLst/>
                <a:latin typeface="Nunito"/>
              </a:rPr>
              <a:t>Robots and Drones</a:t>
            </a:r>
          </a:p>
          <a:p>
            <a:pPr marL="285750" indent="-285750" fontAlgn="base">
              <a:buFont typeface="Wingdings" panose="05000000000000000000" pitchFamily="2" charset="2"/>
              <a:buChar char="ü"/>
            </a:pPr>
            <a:r>
              <a:rPr lang="en-US" sz="2400" b="0" i="0" dirty="0" smtClean="0">
                <a:solidFill>
                  <a:srgbClr val="273239"/>
                </a:solidFill>
                <a:effectLst/>
                <a:latin typeface="Nunito"/>
              </a:rPr>
              <a:t>Healthcare and Hospitals, Telemedicine applications</a:t>
            </a:r>
          </a:p>
          <a:p>
            <a:pPr marL="285750" indent="-285750" fontAlgn="base">
              <a:buFont typeface="Wingdings" panose="05000000000000000000" pitchFamily="2" charset="2"/>
              <a:buChar char="ü"/>
            </a:pPr>
            <a:r>
              <a:rPr lang="en-US" sz="2400" b="0" i="0" dirty="0" smtClean="0">
                <a:solidFill>
                  <a:srgbClr val="273239"/>
                </a:solidFill>
                <a:effectLst/>
                <a:latin typeface="Nunito"/>
              </a:rPr>
              <a:t>Biochip Transponders (For animals in farms)</a:t>
            </a:r>
            <a:endParaRPr lang="en-US" sz="2400" b="0" i="0" dirty="0">
              <a:solidFill>
                <a:srgbClr val="273239"/>
              </a:solidFill>
              <a:effectLst/>
              <a:latin typeface="Nunito"/>
            </a:endParaRPr>
          </a:p>
        </p:txBody>
      </p:sp>
    </p:spTree>
    <p:extLst>
      <p:ext uri="{BB962C8B-B14F-4D97-AF65-F5344CB8AC3E}">
        <p14:creationId xmlns:p14="http://schemas.microsoft.com/office/powerpoint/2010/main" val="4039550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435864" y="704798"/>
            <a:ext cx="884584" cy="85875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5864" y="145669"/>
            <a:ext cx="10515600" cy="659003"/>
          </a:xfrm>
        </p:spPr>
        <p:txBody>
          <a:bodyPr>
            <a:normAutofit fontScale="90000"/>
          </a:bodyPr>
          <a:lstStyle/>
          <a:p>
            <a:r>
              <a:rPr lang="en-US" dirty="0" smtClean="0"/>
              <a:t>Communication</a:t>
            </a:r>
            <a:endParaRPr lang="en-US" dirty="0"/>
          </a:p>
        </p:txBody>
      </p:sp>
      <p:pic>
        <p:nvPicPr>
          <p:cNvPr id="5" name="Content Placeholder 4"/>
          <p:cNvPicPr>
            <a:picLocks noGrp="1" noChangeAspect="1"/>
          </p:cNvPicPr>
          <p:nvPr>
            <p:ph idx="1"/>
          </p:nvPr>
        </p:nvPicPr>
        <p:blipFill rotWithShape="1">
          <a:blip r:embed="rId2"/>
          <a:srcRect t="27417" b="5444"/>
          <a:stretch/>
        </p:blipFill>
        <p:spPr>
          <a:xfrm>
            <a:off x="1610108" y="2781681"/>
            <a:ext cx="9769991" cy="3574130"/>
          </a:xfrm>
          <a:prstGeom prst="rect">
            <a:avLst/>
          </a:prstGeom>
        </p:spPr>
      </p:pic>
      <p:sp>
        <p:nvSpPr>
          <p:cNvPr id="6" name="Title 1"/>
          <p:cNvSpPr txBox="1">
            <a:spLocks/>
          </p:cNvSpPr>
          <p:nvPr/>
        </p:nvSpPr>
        <p:spPr>
          <a:xfrm>
            <a:off x="435864" y="804672"/>
            <a:ext cx="10515600" cy="65900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IoT</a:t>
            </a:r>
            <a:r>
              <a:rPr lang="en-US" dirty="0" smtClean="0"/>
              <a:t> Enabled Network Connectivity</a:t>
            </a:r>
            <a:endParaRPr lang="en-US" dirty="0"/>
          </a:p>
        </p:txBody>
      </p:sp>
      <p:sp>
        <p:nvSpPr>
          <p:cNvPr id="9" name="Rounded Rectangle 8"/>
          <p:cNvSpPr/>
          <p:nvPr/>
        </p:nvSpPr>
        <p:spPr>
          <a:xfrm>
            <a:off x="2544724" y="1960385"/>
            <a:ext cx="2000250" cy="655726"/>
          </a:xfrm>
          <a:prstGeom prst="roundRect">
            <a:avLst/>
          </a:prstGeom>
          <a:gradFill>
            <a:gsLst>
              <a:gs pos="37500">
                <a:srgbClr val="7CA8B8"/>
              </a:gs>
              <a:gs pos="25000">
                <a:srgbClr val="53ABCB"/>
              </a:gs>
              <a:gs pos="0">
                <a:srgbClr val="00B0F0"/>
              </a:gs>
              <a:gs pos="50000">
                <a:schemeClr val="accent3">
                  <a:satMod val="110000"/>
                  <a:lumMod val="100000"/>
                  <a:shade val="100000"/>
                </a:schemeClr>
              </a:gs>
              <a:gs pos="51000">
                <a:schemeClr val="accent3">
                  <a:lumMod val="99000"/>
                  <a:satMod val="120000"/>
                  <a:shade val="78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3" name="Title 1"/>
          <p:cNvSpPr txBox="1">
            <a:spLocks/>
          </p:cNvSpPr>
          <p:nvPr/>
        </p:nvSpPr>
        <p:spPr>
          <a:xfrm>
            <a:off x="2430423" y="1974657"/>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solidFill>
                  <a:srgbClr val="002060"/>
                </a:solidFill>
              </a:rPr>
              <a:t>Industrial </a:t>
            </a:r>
            <a:r>
              <a:rPr lang="en-US" sz="2400" b="1" dirty="0" err="1" smtClean="0">
                <a:solidFill>
                  <a:srgbClr val="002060"/>
                </a:solidFill>
              </a:rPr>
              <a:t>IoT</a:t>
            </a:r>
            <a:endParaRPr lang="en-US" sz="2400" b="1" dirty="0">
              <a:solidFill>
                <a:srgbClr val="002060"/>
              </a:solidFill>
            </a:endParaRPr>
          </a:p>
        </p:txBody>
      </p:sp>
      <p:sp>
        <p:nvSpPr>
          <p:cNvPr id="19" name="Rounded Rectangle 18"/>
          <p:cNvSpPr/>
          <p:nvPr/>
        </p:nvSpPr>
        <p:spPr>
          <a:xfrm>
            <a:off x="8214004" y="1959938"/>
            <a:ext cx="2000250" cy="655726"/>
          </a:xfrm>
          <a:prstGeom prst="roundRect">
            <a:avLst/>
          </a:prstGeom>
          <a:gradFill>
            <a:gsLst>
              <a:gs pos="37500">
                <a:srgbClr val="7CA8B8"/>
              </a:gs>
              <a:gs pos="25000">
                <a:srgbClr val="53ABCB"/>
              </a:gs>
              <a:gs pos="0">
                <a:srgbClr val="00B0F0"/>
              </a:gs>
              <a:gs pos="50000">
                <a:schemeClr val="accent3">
                  <a:satMod val="110000"/>
                  <a:lumMod val="100000"/>
                  <a:shade val="100000"/>
                </a:schemeClr>
              </a:gs>
              <a:gs pos="51000">
                <a:schemeClr val="accent3">
                  <a:lumMod val="99000"/>
                  <a:satMod val="120000"/>
                  <a:shade val="78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Title 1"/>
          <p:cNvSpPr txBox="1">
            <a:spLocks/>
          </p:cNvSpPr>
          <p:nvPr/>
        </p:nvSpPr>
        <p:spPr>
          <a:xfrm>
            <a:off x="8214004" y="1974657"/>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solidFill>
                  <a:srgbClr val="002060"/>
                </a:solidFill>
              </a:rPr>
              <a:t>Computer</a:t>
            </a:r>
            <a:endParaRPr lang="en-US" sz="2400" b="1" dirty="0">
              <a:solidFill>
                <a:srgbClr val="002060"/>
              </a:solidFill>
            </a:endParaRPr>
          </a:p>
        </p:txBody>
      </p:sp>
      <p:sp>
        <p:nvSpPr>
          <p:cNvPr id="10" name="Oval 9"/>
          <p:cNvSpPr/>
          <p:nvPr/>
        </p:nvSpPr>
        <p:spPr>
          <a:xfrm>
            <a:off x="94406" y="14005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4</a:t>
            </a:r>
            <a:endParaRPr lang="en-US" b="1" dirty="0">
              <a:solidFill>
                <a:srgbClr val="C00000"/>
              </a:solidFill>
            </a:endParaRPr>
          </a:p>
        </p:txBody>
      </p:sp>
      <p:sp>
        <p:nvSpPr>
          <p:cNvPr id="12" name="Title 1"/>
          <p:cNvSpPr txBox="1">
            <a:spLocks/>
          </p:cNvSpPr>
          <p:nvPr/>
        </p:nvSpPr>
        <p:spPr>
          <a:xfrm>
            <a:off x="707813" y="220163"/>
            <a:ext cx="6497659" cy="52370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B0F0"/>
                </a:solidFill>
              </a:rPr>
              <a:t>Communication Technology </a:t>
            </a:r>
            <a:r>
              <a:rPr lang="en-US" dirty="0" smtClean="0"/>
              <a:t>Of </a:t>
            </a:r>
            <a:r>
              <a:rPr lang="en-US" dirty="0" err="1" smtClean="0"/>
              <a:t>IoT</a:t>
            </a:r>
            <a:endParaRPr lang="en-US" dirty="0">
              <a:solidFill>
                <a:schemeClr val="bg1"/>
              </a:solidFill>
            </a:endParaRPr>
          </a:p>
        </p:txBody>
      </p:sp>
    </p:spTree>
    <p:extLst>
      <p:ext uri="{BB962C8B-B14F-4D97-AF65-F5344CB8AC3E}">
        <p14:creationId xmlns:p14="http://schemas.microsoft.com/office/powerpoint/2010/main" val="2513853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3192275" y="463877"/>
            <a:ext cx="5305425" cy="3381375"/>
          </a:xfrm>
          <a:prstGeom prst="rect">
            <a:avLst/>
          </a:prstGeom>
        </p:spPr>
      </p:pic>
      <p:grpSp>
        <p:nvGrpSpPr>
          <p:cNvPr id="9" name="Group 8"/>
          <p:cNvGrpSpPr/>
          <p:nvPr/>
        </p:nvGrpSpPr>
        <p:grpSpPr>
          <a:xfrm>
            <a:off x="3442805" y="2259701"/>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1" name="Title 1"/>
          <p:cNvSpPr>
            <a:spLocks noGrp="1"/>
          </p:cNvSpPr>
          <p:nvPr>
            <p:ph type="title"/>
          </p:nvPr>
        </p:nvSpPr>
        <p:spPr>
          <a:xfrm>
            <a:off x="4103360" y="4356724"/>
            <a:ext cx="3715871" cy="1325563"/>
          </a:xfrm>
        </p:spPr>
        <p:txBody>
          <a:bodyPr/>
          <a:lstStyle/>
          <a:p>
            <a:r>
              <a:rPr lang="en-US" altLang="en-US" dirty="0"/>
              <a:t>Thank you!</a:t>
            </a:r>
            <a:endParaRPr lang="en-US" dirty="0"/>
          </a:p>
        </p:txBody>
      </p:sp>
      <p:sp>
        <p:nvSpPr>
          <p:cNvPr id="24" name="Rectangle 23"/>
          <p:cNvSpPr/>
          <p:nvPr/>
        </p:nvSpPr>
        <p:spPr>
          <a:xfrm>
            <a:off x="4103360" y="5173542"/>
            <a:ext cx="3357266" cy="369332"/>
          </a:xfrm>
          <a:prstGeom prst="rect">
            <a:avLst/>
          </a:prstGeom>
        </p:spPr>
        <p:txBody>
          <a:bodyPr wrap="none">
            <a:spAutoFit/>
          </a:bodyPr>
          <a:lstStyle/>
          <a:p>
            <a:r>
              <a:rPr lang="en-US" dirty="0"/>
              <a:t>Thank you For being a great class!</a:t>
            </a:r>
          </a:p>
        </p:txBody>
      </p:sp>
      <p:pic>
        <p:nvPicPr>
          <p:cNvPr id="25" name="Picture 24"/>
          <p:cNvPicPr>
            <a:picLocks noChangeAspect="1"/>
          </p:cNvPicPr>
          <p:nvPr/>
        </p:nvPicPr>
        <p:blipFill>
          <a:blip r:embed="rId5"/>
          <a:stretch>
            <a:fillRect/>
          </a:stretch>
        </p:blipFill>
        <p:spPr>
          <a:xfrm>
            <a:off x="5617762" y="3056043"/>
            <a:ext cx="446086" cy="635863"/>
          </a:xfrm>
          <a:prstGeom prst="rect">
            <a:avLst/>
          </a:prstGeom>
        </p:spPr>
      </p:pic>
      <p:pic>
        <p:nvPicPr>
          <p:cNvPr id="26" name="Picture 25"/>
          <p:cNvPicPr>
            <a:picLocks noChangeAspect="1"/>
          </p:cNvPicPr>
          <p:nvPr/>
        </p:nvPicPr>
        <p:blipFill>
          <a:blip r:embed="rId6"/>
          <a:stretch>
            <a:fillRect/>
          </a:stretch>
        </p:blipFill>
        <p:spPr>
          <a:xfrm>
            <a:off x="4782880" y="3045535"/>
            <a:ext cx="613391" cy="582721"/>
          </a:xfrm>
          <a:prstGeom prst="rect">
            <a:avLst/>
          </a:prstGeom>
        </p:spPr>
      </p:pic>
      <p:pic>
        <p:nvPicPr>
          <p:cNvPr id="27" name="Picture 26"/>
          <p:cNvPicPr>
            <a:picLocks noChangeAspect="1"/>
          </p:cNvPicPr>
          <p:nvPr/>
        </p:nvPicPr>
        <p:blipFill>
          <a:blip r:embed="rId7"/>
          <a:stretch>
            <a:fillRect/>
          </a:stretch>
        </p:blipFill>
        <p:spPr>
          <a:xfrm>
            <a:off x="4059064" y="3056043"/>
            <a:ext cx="599662" cy="577554"/>
          </a:xfrm>
          <a:prstGeom prst="rect">
            <a:avLst/>
          </a:prstGeom>
        </p:spPr>
      </p:pic>
      <p:sp>
        <p:nvSpPr>
          <p:cNvPr id="28" name="Rectangle 27"/>
          <p:cNvSpPr/>
          <p:nvPr/>
        </p:nvSpPr>
        <p:spPr>
          <a:xfrm>
            <a:off x="9489815" y="6105550"/>
            <a:ext cx="2613761" cy="230832"/>
          </a:xfrm>
          <a:prstGeom prst="rect">
            <a:avLst/>
          </a:prstGeom>
        </p:spPr>
        <p:txBody>
          <a:bodyPr wrap="square">
            <a:spAutoFit/>
          </a:bodyPr>
          <a:lstStyle/>
          <a:p>
            <a:r>
              <a:rPr lang="en-US" sz="900" dirty="0"/>
              <a:t>https://www.youtube.com/@AmelOline/videos</a:t>
            </a:r>
          </a:p>
        </p:txBody>
      </p:sp>
      <p:sp>
        <p:nvSpPr>
          <p:cNvPr id="29" name="Rectangle 28"/>
          <p:cNvSpPr/>
          <p:nvPr/>
        </p:nvSpPr>
        <p:spPr>
          <a:xfrm>
            <a:off x="10326723" y="5967051"/>
            <a:ext cx="1623448" cy="230832"/>
          </a:xfrm>
          <a:prstGeom prst="rect">
            <a:avLst/>
          </a:prstGeom>
        </p:spPr>
        <p:txBody>
          <a:bodyPr wrap="square">
            <a:spAutoFit/>
          </a:bodyPr>
          <a:lstStyle/>
          <a:p>
            <a:r>
              <a:rPr lang="en-US" sz="900" dirty="0"/>
              <a:t>https://github.com/siagianp</a:t>
            </a:r>
          </a:p>
        </p:txBody>
      </p:sp>
      <p:sp>
        <p:nvSpPr>
          <p:cNvPr id="30" name="Rectangle 29"/>
          <p:cNvSpPr/>
          <p:nvPr/>
        </p:nvSpPr>
        <p:spPr>
          <a:xfrm>
            <a:off x="8513422" y="6244050"/>
            <a:ext cx="3667194" cy="230832"/>
          </a:xfrm>
          <a:prstGeom prst="rect">
            <a:avLst/>
          </a:prstGeom>
        </p:spPr>
        <p:txBody>
          <a:bodyPr wrap="square">
            <a:spAutoFit/>
          </a:bodyPr>
          <a:lstStyle/>
          <a:p>
            <a:r>
              <a:rPr lang="en-US" sz="900" dirty="0"/>
              <a:t>https://github.com/amelcharolinesgn2/IoT_simulator-mqtt-NodeRed</a:t>
            </a:r>
          </a:p>
        </p:txBody>
      </p:sp>
      <p:sp>
        <p:nvSpPr>
          <p:cNvPr id="31" name="Rectangle 30"/>
          <p:cNvSpPr/>
          <p:nvPr/>
        </p:nvSpPr>
        <p:spPr>
          <a:xfrm>
            <a:off x="8959112" y="6382549"/>
            <a:ext cx="3204723" cy="230832"/>
          </a:xfrm>
          <a:prstGeom prst="rect">
            <a:avLst/>
          </a:prstGeom>
        </p:spPr>
        <p:txBody>
          <a:bodyPr wrap="none">
            <a:spAutoFit/>
          </a:bodyPr>
          <a:lstStyle/>
          <a:p>
            <a:r>
              <a:rPr lang="en-US" sz="900" dirty="0"/>
              <a:t>https://github.com/amelcharolinesgn2/Cloud-Infrastructures</a:t>
            </a:r>
          </a:p>
        </p:txBody>
      </p:sp>
      <p:sp>
        <p:nvSpPr>
          <p:cNvPr id="32" name="Rectangle 31"/>
          <p:cNvSpPr/>
          <p:nvPr/>
        </p:nvSpPr>
        <p:spPr>
          <a:xfrm>
            <a:off x="8426515" y="6555673"/>
            <a:ext cx="3839513" cy="230832"/>
          </a:xfrm>
          <a:prstGeom prst="rect">
            <a:avLst/>
          </a:prstGeom>
        </p:spPr>
        <p:txBody>
          <a:bodyPr wrap="none">
            <a:spAutoFit/>
          </a:bodyPr>
          <a:lstStyle/>
          <a:p>
            <a:r>
              <a:rPr lang="en-US" sz="900" dirty="0"/>
              <a:t>https://github.com/amelcharolinesgn2/ClouD-Infrastructure-SISKA-2025</a:t>
            </a:r>
          </a:p>
        </p:txBody>
      </p:sp>
      <p:sp>
        <p:nvSpPr>
          <p:cNvPr id="2" name="Rectangle 1"/>
          <p:cNvSpPr/>
          <p:nvPr/>
        </p:nvSpPr>
        <p:spPr>
          <a:xfrm>
            <a:off x="5056181" y="4529411"/>
            <a:ext cx="644728" cy="369332"/>
          </a:xfrm>
          <a:prstGeom prst="rect">
            <a:avLst/>
          </a:prstGeom>
        </p:spPr>
        <p:txBody>
          <a:bodyPr wrap="none">
            <a:spAutoFit/>
          </a:bodyPr>
          <a:lstStyle/>
          <a:p>
            <a:r>
              <a:rPr lang="en-GB" b="1" dirty="0" smtClean="0">
                <a:solidFill>
                  <a:srgbClr val="FFC000"/>
                </a:solidFill>
              </a:rPr>
              <a:t>Q&amp;A</a:t>
            </a:r>
            <a:endParaRPr lang="en-GB" b="1" dirty="0">
              <a:solidFill>
                <a:srgbClr val="FFC000"/>
              </a:solidFill>
            </a:endParaRPr>
          </a:p>
        </p:txBody>
      </p:sp>
      <p:sp>
        <p:nvSpPr>
          <p:cNvPr id="3" name="Rectangle 2"/>
          <p:cNvSpPr/>
          <p:nvPr/>
        </p:nvSpPr>
        <p:spPr>
          <a:xfrm>
            <a:off x="6793258" y="4094856"/>
            <a:ext cx="4500463" cy="369332"/>
          </a:xfrm>
          <a:prstGeom prst="rect">
            <a:avLst/>
          </a:prstGeom>
        </p:spPr>
        <p:txBody>
          <a:bodyPr wrap="none">
            <a:spAutoFit/>
          </a:bodyPr>
          <a:lstStyle/>
          <a:p>
            <a:r>
              <a:rPr lang="en-US" b="1" dirty="0" smtClean="0">
                <a:solidFill>
                  <a:srgbClr val="FFC000"/>
                </a:solidFill>
              </a:rPr>
              <a:t>Next &gt;&gt;&gt; </a:t>
            </a:r>
            <a:r>
              <a:rPr lang="en-US" dirty="0" smtClean="0">
                <a:solidFill>
                  <a:srgbClr val="00B050"/>
                </a:solidFill>
              </a:rPr>
              <a:t>Chap2_IoT Ecosystem_Part1-2.pptx</a:t>
            </a:r>
            <a:endParaRPr lang="en-US" dirty="0">
              <a:solidFill>
                <a:srgbClr val="00B050"/>
              </a:solidFill>
            </a:endParaRPr>
          </a:p>
        </p:txBody>
      </p:sp>
    </p:spTree>
    <p:extLst>
      <p:ext uri="{BB962C8B-B14F-4D97-AF65-F5344CB8AC3E}">
        <p14:creationId xmlns:p14="http://schemas.microsoft.com/office/powerpoint/2010/main" val="3758509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substackcdn.com/image/fetch/$s_!-egq!,w_1456,c_limit,f_auto,q_auto:good,fl_progressive:steep/https%3A%2F%2Fsubstack-post-media.s3.amazonaws.com%2Fpublic%2Fimages%2F21372331-1b3f-40dc-a491-778dcb16d079_800x80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82447" y="0"/>
            <a:ext cx="70289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877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
        <p:nvSpPr>
          <p:cNvPr id="6" name="Rectangle 5"/>
          <p:cNvSpPr/>
          <p:nvPr/>
        </p:nvSpPr>
        <p:spPr>
          <a:xfrm>
            <a:off x="380676" y="391406"/>
            <a:ext cx="4739054" cy="584775"/>
          </a:xfrm>
          <a:prstGeom prst="rect">
            <a:avLst/>
          </a:prstGeom>
        </p:spPr>
        <p:txBody>
          <a:bodyPr wrap="none">
            <a:spAutoFit/>
          </a:bodyPr>
          <a:lstStyle/>
          <a:p>
            <a:r>
              <a:rPr lang="en-US" sz="3200" dirty="0" err="1" smtClean="0"/>
              <a:t>IoT</a:t>
            </a:r>
            <a:r>
              <a:rPr lang="en-US" sz="3200" dirty="0" smtClean="0"/>
              <a:t> Deployment Challenges</a:t>
            </a:r>
            <a:endParaRPr lang="en-US" sz="3200" dirty="0"/>
          </a:p>
        </p:txBody>
      </p:sp>
      <p:pic>
        <p:nvPicPr>
          <p:cNvPr id="22530" name="Picture 2" descr="https://miro.medium.com/v2/resize:fit:640/1*YKwpui7FZRNte81IDwgYB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98239" y="976181"/>
            <a:ext cx="10455561" cy="551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888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itle 1"/>
          <p:cNvSpPr>
            <a:spLocks noGrp="1"/>
          </p:cNvSpPr>
          <p:nvPr>
            <p:ph type="title"/>
          </p:nvPr>
        </p:nvSpPr>
        <p:spPr>
          <a:xfrm>
            <a:off x="252412" y="77742"/>
            <a:ext cx="10515600" cy="1325563"/>
          </a:xfrm>
        </p:spPr>
        <p:txBody>
          <a:bodyPr/>
          <a:lstStyle/>
          <a:p>
            <a:r>
              <a:rPr lang="en-GB" b="1" dirty="0" err="1"/>
              <a:t>IoT</a:t>
            </a:r>
            <a:r>
              <a:rPr lang="en-GB" b="1" dirty="0"/>
              <a:t> </a:t>
            </a:r>
            <a:r>
              <a:rPr lang="en-GB" b="1" dirty="0" smtClean="0"/>
              <a:t>ecosystem</a:t>
            </a:r>
            <a:endParaRPr lang="en-GB" b="1" dirty="0"/>
          </a:p>
        </p:txBody>
      </p:sp>
      <p:sp>
        <p:nvSpPr>
          <p:cNvPr id="7" name="Rectangle 6"/>
          <p:cNvSpPr/>
          <p:nvPr/>
        </p:nvSpPr>
        <p:spPr>
          <a:xfrm>
            <a:off x="768953" y="5722033"/>
            <a:ext cx="7841647" cy="830997"/>
          </a:xfrm>
          <a:prstGeom prst="rect">
            <a:avLst/>
          </a:prstGeom>
        </p:spPr>
        <p:txBody>
          <a:bodyPr wrap="square">
            <a:spAutoFit/>
          </a:bodyPr>
          <a:lstStyle/>
          <a:p>
            <a:pPr algn="just"/>
            <a:r>
              <a:rPr lang="en-US" sz="2400" dirty="0" smtClean="0"/>
              <a:t>The </a:t>
            </a:r>
            <a:r>
              <a:rPr lang="en-US" sz="2400" dirty="0" err="1" smtClean="0"/>
              <a:t>IoT</a:t>
            </a:r>
            <a:r>
              <a:rPr lang="en-US" sz="2400" dirty="0" smtClean="0"/>
              <a:t> Ecosystem-</a:t>
            </a:r>
            <a:r>
              <a:rPr lang="en-US" sz="2400" dirty="0" smtClean="0">
                <a:solidFill>
                  <a:srgbClr val="00B0F0"/>
                </a:solidFill>
              </a:rPr>
              <a:t>Components: </a:t>
            </a:r>
            <a:r>
              <a:rPr lang="en-US" sz="2400" dirty="0" smtClean="0"/>
              <a:t> </a:t>
            </a:r>
            <a:r>
              <a:rPr lang="en-US" sz="2400" b="1" dirty="0" smtClean="0">
                <a:solidFill>
                  <a:srgbClr val="DB25D2"/>
                </a:solidFill>
              </a:rPr>
              <a:t>Sensor Device</a:t>
            </a:r>
            <a:r>
              <a:rPr lang="en-US" sz="2400" dirty="0" smtClean="0">
                <a:solidFill>
                  <a:srgbClr val="FFC000"/>
                </a:solidFill>
              </a:rPr>
              <a:t>, Architecture</a:t>
            </a:r>
            <a:r>
              <a:rPr lang="en-US" sz="2400" dirty="0" smtClean="0"/>
              <a:t>, </a:t>
            </a:r>
            <a:r>
              <a:rPr lang="en-US" sz="2400" dirty="0" smtClean="0">
                <a:solidFill>
                  <a:srgbClr val="FF0000"/>
                </a:solidFill>
              </a:rPr>
              <a:t>Communication Technologies</a:t>
            </a:r>
            <a:r>
              <a:rPr lang="en-US" sz="2400" dirty="0" smtClean="0"/>
              <a:t>, and </a:t>
            </a:r>
            <a:r>
              <a:rPr lang="en-US" sz="2400" b="1" dirty="0" smtClean="0">
                <a:solidFill>
                  <a:schemeClr val="accent6"/>
                </a:solidFill>
              </a:rPr>
              <a:t>Protocols</a:t>
            </a:r>
            <a:endParaRPr lang="en-US" sz="2400" b="1" dirty="0">
              <a:solidFill>
                <a:schemeClr val="accent6"/>
              </a:solidFill>
            </a:endParaRPr>
          </a:p>
        </p:txBody>
      </p:sp>
      <p:pic>
        <p:nvPicPr>
          <p:cNvPr id="8" name="Picture 32" descr="What is FTP? | How it works | Types | Transmission Modes of F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917730"/>
            <a:ext cx="3443727" cy="191318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58938" y="1144466"/>
            <a:ext cx="10894862" cy="8817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smtClean="0">
                <a:solidFill>
                  <a:schemeClr val="bg1">
                    <a:lumMod val="75000"/>
                  </a:schemeClr>
                </a:solidFill>
              </a:rPr>
              <a:t>Purposed : </a:t>
            </a:r>
            <a:r>
              <a:rPr lang="en-GB" sz="2800" b="1" dirty="0" smtClean="0">
                <a:solidFill>
                  <a:srgbClr val="FF0000"/>
                </a:solidFill>
              </a:rPr>
              <a:t>Application for</a:t>
            </a:r>
            <a:r>
              <a:rPr lang="en-GB" sz="2800" b="1" dirty="0" smtClean="0">
                <a:solidFill>
                  <a:srgbClr val="00B050"/>
                </a:solidFill>
              </a:rPr>
              <a:t> </a:t>
            </a:r>
            <a:r>
              <a:rPr lang="en-US" sz="2800" b="1" dirty="0" err="1" smtClean="0">
                <a:solidFill>
                  <a:srgbClr val="00B050"/>
                </a:solidFill>
              </a:rPr>
              <a:t>IoT</a:t>
            </a:r>
            <a:r>
              <a:rPr lang="en-US" sz="2800" b="1" dirty="0" smtClean="0">
                <a:solidFill>
                  <a:srgbClr val="00B050"/>
                </a:solidFill>
              </a:rPr>
              <a:t> devices and data transmissions</a:t>
            </a:r>
            <a:endParaRPr lang="en-GB" sz="2800" b="1" dirty="0">
              <a:solidFill>
                <a:srgbClr val="00B050"/>
              </a:solidFill>
            </a:endParaRPr>
          </a:p>
        </p:txBody>
      </p:sp>
      <p:sp>
        <p:nvSpPr>
          <p:cNvPr id="10" name="Snip Diagonal Corner Rectangle 9"/>
          <p:cNvSpPr/>
          <p:nvPr/>
        </p:nvSpPr>
        <p:spPr>
          <a:xfrm>
            <a:off x="768953" y="5614416"/>
            <a:ext cx="8082439" cy="956232"/>
          </a:xfrm>
          <a:prstGeom prst="snip2Diag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Striped Right Arrow 10"/>
          <p:cNvSpPr/>
          <p:nvPr/>
        </p:nvSpPr>
        <p:spPr>
          <a:xfrm rot="5400000">
            <a:off x="397778" y="3228614"/>
            <a:ext cx="3588204" cy="881746"/>
          </a:xfrm>
          <a:prstGeom prst="striped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itle 1"/>
          <p:cNvSpPr txBox="1">
            <a:spLocks/>
          </p:cNvSpPr>
          <p:nvPr/>
        </p:nvSpPr>
        <p:spPr>
          <a:xfrm rot="5400000">
            <a:off x="336114" y="3558084"/>
            <a:ext cx="3711530" cy="65725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err="1" smtClean="0"/>
              <a:t>IoT</a:t>
            </a:r>
            <a:r>
              <a:rPr lang="en-GB" b="1" dirty="0" smtClean="0"/>
              <a:t> ecosystem</a:t>
            </a:r>
            <a:endParaRPr lang="en-GB" b="1" dirty="0"/>
          </a:p>
        </p:txBody>
      </p:sp>
      <p:sp>
        <p:nvSpPr>
          <p:cNvPr id="13" name="Title 1"/>
          <p:cNvSpPr txBox="1">
            <a:spLocks/>
          </p:cNvSpPr>
          <p:nvPr/>
        </p:nvSpPr>
        <p:spPr>
          <a:xfrm>
            <a:off x="8734754" y="2891762"/>
            <a:ext cx="1718105" cy="556886"/>
          </a:xfrm>
          <a:prstGeom prst="rect">
            <a:avLst/>
          </a:prstGeom>
          <a:solidFill>
            <a:srgbClr val="92D050"/>
          </a:solidFill>
          <a:ln>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smtClean="0">
                <a:solidFill>
                  <a:srgbClr val="00B050"/>
                </a:solidFill>
              </a:rPr>
              <a:t>Send &amp; Received</a:t>
            </a:r>
            <a:endParaRPr lang="en-GB" sz="2000" b="1" dirty="0">
              <a:solidFill>
                <a:srgbClr val="00B050"/>
              </a:solidFill>
            </a:endParaRPr>
          </a:p>
        </p:txBody>
      </p:sp>
      <p:pic>
        <p:nvPicPr>
          <p:cNvPr id="19458" name="Picture 2" descr="https://iotfactory.eu/wp-content/uploads/2017/12/iot-factory-animation.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27034" y="2026212"/>
            <a:ext cx="6124358" cy="318709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4746604" y="1949974"/>
            <a:ext cx="2334857" cy="556886"/>
          </a:xfrm>
          <a:prstGeom prst="rect">
            <a:avLst/>
          </a:prstGeom>
          <a:solidFill>
            <a:schemeClr val="bg1"/>
          </a:solidFill>
          <a:ln>
            <a:solidFill>
              <a:schemeClr val="bg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000" b="1" dirty="0">
              <a:solidFill>
                <a:srgbClr val="00B050"/>
              </a:solidFill>
            </a:endParaRPr>
          </a:p>
        </p:txBody>
      </p:sp>
      <p:pic>
        <p:nvPicPr>
          <p:cNvPr id="19460" name="Picture 4" descr="FTP Server Working and its Benefits - GeeksforGeeks"/>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44432" y="5100410"/>
            <a:ext cx="2877004" cy="14385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OSI | Ihsan – BengkelKreatif.com"/>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29838" y="2676577"/>
            <a:ext cx="1421166" cy="223490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p:nvPr/>
        </p:nvCxnSpPr>
        <p:spPr>
          <a:xfrm rot="10800000" flipV="1">
            <a:off x="768954" y="2383969"/>
            <a:ext cx="1094299" cy="292607"/>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43271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
        <p:nvSpPr>
          <p:cNvPr id="6" name="Title 1"/>
          <p:cNvSpPr>
            <a:spLocks noGrp="1"/>
          </p:cNvSpPr>
          <p:nvPr>
            <p:ph type="title"/>
          </p:nvPr>
        </p:nvSpPr>
        <p:spPr>
          <a:xfrm>
            <a:off x="252412" y="77742"/>
            <a:ext cx="10515600" cy="1325563"/>
          </a:xfrm>
        </p:spPr>
        <p:txBody>
          <a:bodyPr/>
          <a:lstStyle/>
          <a:p>
            <a:r>
              <a:rPr lang="en-GB" b="1" dirty="0" err="1"/>
              <a:t>IoT</a:t>
            </a:r>
            <a:r>
              <a:rPr lang="en-GB" b="1" dirty="0"/>
              <a:t> </a:t>
            </a:r>
            <a:r>
              <a:rPr lang="en-GB" b="1" dirty="0" smtClean="0"/>
              <a:t>ecosystem</a:t>
            </a:r>
            <a:endParaRPr lang="en-GB" b="1" dirty="0"/>
          </a:p>
        </p:txBody>
      </p:sp>
      <p:pic>
        <p:nvPicPr>
          <p:cNvPr id="20482" name="Picture 2" descr="iot-software-platform-conce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052" y="2141220"/>
            <a:ext cx="9753600" cy="184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298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a:t>
            </a:fld>
            <a:endParaRPr lang="en-US" dirty="0"/>
          </a:p>
        </p:txBody>
      </p:sp>
      <p:sp>
        <p:nvSpPr>
          <p:cNvPr id="7" name="Title 1"/>
          <p:cNvSpPr>
            <a:spLocks noGrp="1"/>
          </p:cNvSpPr>
          <p:nvPr>
            <p:ph type="title"/>
          </p:nvPr>
        </p:nvSpPr>
        <p:spPr>
          <a:xfrm>
            <a:off x="252412" y="77742"/>
            <a:ext cx="10515600" cy="1325563"/>
          </a:xfrm>
        </p:spPr>
        <p:txBody>
          <a:bodyPr/>
          <a:lstStyle/>
          <a:p>
            <a:r>
              <a:rPr lang="en-GB" b="1" dirty="0" err="1"/>
              <a:t>IoT</a:t>
            </a:r>
            <a:r>
              <a:rPr lang="en-GB" b="1" dirty="0"/>
              <a:t> </a:t>
            </a:r>
            <a:r>
              <a:rPr lang="en-GB" b="1" dirty="0" smtClean="0"/>
              <a:t>ecosystem</a:t>
            </a:r>
            <a:endParaRPr lang="en-GB" b="1" dirty="0"/>
          </a:p>
        </p:txBody>
      </p:sp>
      <p:sp>
        <p:nvSpPr>
          <p:cNvPr id="8" name="Rectangle 7"/>
          <p:cNvSpPr/>
          <p:nvPr/>
        </p:nvSpPr>
        <p:spPr>
          <a:xfrm>
            <a:off x="252412" y="941121"/>
            <a:ext cx="6953606" cy="276999"/>
          </a:xfrm>
          <a:prstGeom prst="rect">
            <a:avLst/>
          </a:prstGeom>
        </p:spPr>
        <p:txBody>
          <a:bodyPr wrap="square">
            <a:spAutoFit/>
          </a:bodyPr>
          <a:lstStyle/>
          <a:p>
            <a:pPr algn="just"/>
            <a:r>
              <a:rPr lang="en-US" sz="1200" dirty="0" smtClean="0"/>
              <a:t>The </a:t>
            </a:r>
            <a:r>
              <a:rPr lang="en-US" sz="1200" dirty="0" err="1" smtClean="0"/>
              <a:t>IoT</a:t>
            </a:r>
            <a:r>
              <a:rPr lang="en-US" sz="1200" dirty="0" smtClean="0"/>
              <a:t> Ecosystem- </a:t>
            </a:r>
            <a:r>
              <a:rPr lang="en-US" sz="1200" dirty="0" smtClean="0">
                <a:solidFill>
                  <a:srgbClr val="00B0F0"/>
                </a:solidFill>
              </a:rPr>
              <a:t>Components: </a:t>
            </a:r>
            <a:r>
              <a:rPr lang="en-US" sz="1200" dirty="0" smtClean="0"/>
              <a:t> </a:t>
            </a:r>
            <a:r>
              <a:rPr lang="en-US" sz="1200" b="1" dirty="0" smtClean="0">
                <a:solidFill>
                  <a:srgbClr val="DB25D2"/>
                </a:solidFill>
              </a:rPr>
              <a:t>Sensor Device</a:t>
            </a:r>
            <a:r>
              <a:rPr lang="en-US" sz="1200" dirty="0" smtClean="0">
                <a:solidFill>
                  <a:srgbClr val="FFC000"/>
                </a:solidFill>
              </a:rPr>
              <a:t>, Architecture</a:t>
            </a:r>
            <a:r>
              <a:rPr lang="en-US" sz="1200" dirty="0" smtClean="0"/>
              <a:t>, </a:t>
            </a:r>
            <a:r>
              <a:rPr lang="en-US" sz="1200" dirty="0" smtClean="0">
                <a:solidFill>
                  <a:srgbClr val="FF0000"/>
                </a:solidFill>
              </a:rPr>
              <a:t>Communication Technologies</a:t>
            </a:r>
            <a:r>
              <a:rPr lang="en-US" sz="1200" dirty="0" smtClean="0"/>
              <a:t>, and </a:t>
            </a:r>
            <a:r>
              <a:rPr lang="en-US" sz="1200" b="1" dirty="0" smtClean="0">
                <a:solidFill>
                  <a:schemeClr val="accent6"/>
                </a:solidFill>
              </a:rPr>
              <a:t>Protocols</a:t>
            </a:r>
            <a:endParaRPr lang="en-US" sz="1200" b="1" dirty="0">
              <a:solidFill>
                <a:schemeClr val="accent6"/>
              </a:solidFill>
            </a:endParaRPr>
          </a:p>
        </p:txBody>
      </p:sp>
      <p:sp>
        <p:nvSpPr>
          <p:cNvPr id="9" name="Snip Single Corner Rectangle 8"/>
          <p:cNvSpPr/>
          <p:nvPr/>
        </p:nvSpPr>
        <p:spPr>
          <a:xfrm>
            <a:off x="3838469" y="2317959"/>
            <a:ext cx="3798277" cy="589085"/>
          </a:xfrm>
          <a:prstGeom prst="snip1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Applications</a:t>
            </a:r>
            <a:endParaRPr lang="en-US" dirty="0"/>
          </a:p>
        </p:txBody>
      </p:sp>
      <p:sp>
        <p:nvSpPr>
          <p:cNvPr id="10" name="Snip Single Corner Rectangle 9"/>
          <p:cNvSpPr/>
          <p:nvPr/>
        </p:nvSpPr>
        <p:spPr>
          <a:xfrm rot="5400000">
            <a:off x="1793568" y="3575948"/>
            <a:ext cx="3259884" cy="743905"/>
          </a:xfrm>
          <a:prstGeom prst="snip1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smtClean="0"/>
              <a:t>Security &amp; Privacy</a:t>
            </a:r>
            <a:endParaRPr lang="en-US" sz="2400" dirty="0"/>
          </a:p>
        </p:txBody>
      </p:sp>
      <p:sp>
        <p:nvSpPr>
          <p:cNvPr id="3" name="Rounded Rectangle 2"/>
          <p:cNvSpPr/>
          <p:nvPr/>
        </p:nvSpPr>
        <p:spPr>
          <a:xfrm>
            <a:off x="3838469" y="3084516"/>
            <a:ext cx="3798277" cy="65314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Management</a:t>
            </a:r>
          </a:p>
          <a:p>
            <a:pPr algn="ctr"/>
            <a:r>
              <a:rPr lang="en-US" dirty="0" smtClean="0"/>
              <a:t>(Process, Analysis, Monitoring)</a:t>
            </a:r>
            <a:endParaRPr lang="en-US" dirty="0"/>
          </a:p>
        </p:txBody>
      </p:sp>
      <p:sp>
        <p:nvSpPr>
          <p:cNvPr id="11" name="Rounded Rectangle 10"/>
          <p:cNvSpPr/>
          <p:nvPr/>
        </p:nvSpPr>
        <p:spPr>
          <a:xfrm>
            <a:off x="2877543" y="1989154"/>
            <a:ext cx="6031890" cy="3774622"/>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r>
              <a:rPr lang="en-US" dirty="0" smtClean="0"/>
              <a:t>Figure. Ecosystem </a:t>
            </a:r>
            <a:r>
              <a:rPr lang="en-US" dirty="0" err="1" smtClean="0"/>
              <a:t>IoT</a:t>
            </a:r>
            <a:endParaRPr lang="en-US" dirty="0"/>
          </a:p>
        </p:txBody>
      </p:sp>
      <p:sp>
        <p:nvSpPr>
          <p:cNvPr id="12" name="Snip Single Corner Rectangle 11"/>
          <p:cNvSpPr/>
          <p:nvPr/>
        </p:nvSpPr>
        <p:spPr>
          <a:xfrm rot="5400000">
            <a:off x="6588216" y="3439027"/>
            <a:ext cx="2985895" cy="743761"/>
          </a:xfrm>
          <a:prstGeom prst="snip1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smtClean="0"/>
              <a:t>Programming Model, Evaluated</a:t>
            </a:r>
            <a:endParaRPr lang="en-US" sz="2400" dirty="0"/>
          </a:p>
        </p:txBody>
      </p:sp>
      <p:sp>
        <p:nvSpPr>
          <p:cNvPr id="13" name="Rounded Rectangle 12"/>
          <p:cNvSpPr/>
          <p:nvPr/>
        </p:nvSpPr>
        <p:spPr>
          <a:xfrm>
            <a:off x="3853190" y="3911831"/>
            <a:ext cx="3798277" cy="65314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Communication &amp; Protocols</a:t>
            </a:r>
            <a:endParaRPr lang="en-US" dirty="0"/>
          </a:p>
        </p:txBody>
      </p:sp>
      <p:sp>
        <p:nvSpPr>
          <p:cNvPr id="14" name="Rounded Rectangle 13"/>
          <p:cNvSpPr/>
          <p:nvPr/>
        </p:nvSpPr>
        <p:spPr>
          <a:xfrm>
            <a:off x="3867333" y="4650710"/>
            <a:ext cx="3798277" cy="65314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Sensing &amp; Components</a:t>
            </a:r>
            <a:endParaRPr lang="en-US" dirty="0"/>
          </a:p>
        </p:txBody>
      </p:sp>
      <p:pic>
        <p:nvPicPr>
          <p:cNvPr id="3074" name="Picture 2" descr="https://miro.medium.com/v2/resize:fit:700/0*S3BvPWE9JXX5yk8Y.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320" y="5076573"/>
            <a:ext cx="552379" cy="454559"/>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777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a:off x="5486806" y="5983370"/>
            <a:ext cx="884584" cy="85875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solidFill>
                <a:srgbClr val="FFC000"/>
              </a:solidFill>
            </a:endParaRPr>
          </a:p>
        </p:txBody>
      </p:sp>
      <p:pic>
        <p:nvPicPr>
          <p:cNvPr id="4122" name="Picture 26" descr="🌐📶AWS VPC: A Beginner's Guide - Part 2 - DEV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8943" y="4804104"/>
            <a:ext cx="1502905" cy="849469"/>
          </a:xfrm>
          <a:prstGeom prst="rect">
            <a:avLst/>
          </a:prstGeom>
          <a:noFill/>
          <a:extLst>
            <a:ext uri="{909E8E84-426E-40DD-AFC4-6F175D3DCCD1}">
              <a14:hiddenFill xmlns:a14="http://schemas.microsoft.com/office/drawing/2010/main">
                <a:solidFill>
                  <a:srgbClr val="FFFFFF"/>
                </a:solidFill>
              </a14:hiddenFill>
            </a:ext>
          </a:extLst>
        </p:spPr>
      </p:pic>
      <p:sp>
        <p:nvSpPr>
          <p:cNvPr id="28" name="Round Single Corner Rectangle 27"/>
          <p:cNvSpPr/>
          <p:nvPr/>
        </p:nvSpPr>
        <p:spPr>
          <a:xfrm>
            <a:off x="2614747" y="4542425"/>
            <a:ext cx="1890741" cy="1114425"/>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ounded Rectangle 5"/>
          <p:cNvSpPr/>
          <p:nvPr/>
        </p:nvSpPr>
        <p:spPr>
          <a:xfrm>
            <a:off x="93182" y="1674788"/>
            <a:ext cx="2000250" cy="429987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Pentagon 6"/>
          <p:cNvSpPr/>
          <p:nvPr/>
        </p:nvSpPr>
        <p:spPr>
          <a:xfrm>
            <a:off x="-21119" y="1391421"/>
            <a:ext cx="2443163" cy="566737"/>
          </a:xfrm>
          <a:prstGeom prst="homePlate">
            <a:avLst/>
          </a:prstGeom>
          <a:solidFill>
            <a:schemeClr val="tx2">
              <a:lumMod val="20000"/>
              <a:lumOff val="80000"/>
            </a:schemeClr>
          </a:solidFill>
          <a:ln w="57150">
            <a:solidFill>
              <a:schemeClr val="bg1">
                <a:lumMod val="5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Oval 9"/>
          <p:cNvSpPr/>
          <p:nvPr/>
        </p:nvSpPr>
        <p:spPr>
          <a:xfrm>
            <a:off x="651015" y="1299901"/>
            <a:ext cx="884584" cy="85875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9463" y="803143"/>
            <a:ext cx="9477678" cy="523706"/>
          </a:xfrm>
        </p:spPr>
        <p:txBody>
          <a:bodyPr>
            <a:normAutofit fontScale="90000"/>
          </a:bodyPr>
          <a:lstStyle/>
          <a:p>
            <a:r>
              <a:rPr lang="en-US" b="1" dirty="0" smtClean="0">
                <a:solidFill>
                  <a:srgbClr val="00B0F0"/>
                </a:solidFill>
              </a:rPr>
              <a:t>Components</a:t>
            </a:r>
            <a:r>
              <a:rPr lang="en-US" dirty="0" smtClean="0"/>
              <a:t> Of </a:t>
            </a:r>
            <a:r>
              <a:rPr lang="en-US" dirty="0" err="1" smtClean="0"/>
              <a:t>IoT</a:t>
            </a:r>
            <a:r>
              <a:rPr lang="en-US" dirty="0" smtClean="0"/>
              <a:t> </a:t>
            </a:r>
            <a:r>
              <a:rPr lang="en-US" dirty="0" smtClean="0">
                <a:solidFill>
                  <a:schemeClr val="bg1"/>
                </a:solidFill>
              </a:rPr>
              <a:t>Things IOT</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GB" dirty="0" err="1" smtClean="0"/>
              <a:t>IoT</a:t>
            </a:r>
            <a:r>
              <a:rPr lang="en-GB" dirty="0" smtClean="0"/>
              <a: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a:t>
            </a:fld>
            <a:endParaRPr lang="en-US" dirty="0"/>
          </a:p>
        </p:txBody>
      </p:sp>
      <p:sp>
        <p:nvSpPr>
          <p:cNvPr id="8" name="Round Single Corner Rectangle 7"/>
          <p:cNvSpPr/>
          <p:nvPr/>
        </p:nvSpPr>
        <p:spPr>
          <a:xfrm>
            <a:off x="236056" y="3215458"/>
            <a:ext cx="1685925" cy="1114425"/>
          </a:xfrm>
          <a:prstGeom prst="round1Rect">
            <a:avLst/>
          </a:prstGeom>
          <a:solidFill>
            <a:schemeClr val="bg1"/>
          </a:solidFill>
          <a:ln w="41275" cmpd="tri">
            <a:solidFill>
              <a:schemeClr val="accent5">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104" name="Picture 8" descr="Tutorial Sensor Suhu Arduino DS18B20 - Cara Kerja Sensor DS18B20 ..."/>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0743" y="3283722"/>
            <a:ext cx="1315793" cy="888378"/>
          </a:xfrm>
          <a:prstGeom prst="rect">
            <a:avLst/>
          </a:prstGeom>
          <a:noFill/>
          <a:scene3d>
            <a:camera prst="orthographicFront"/>
            <a:lightRig rig="threePt" dir="t"/>
          </a:scene3d>
          <a:sp3d>
            <a:bevelT prst="relaxedInset"/>
          </a:sp3d>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44492" y="2622984"/>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err="1" smtClean="0">
                <a:solidFill>
                  <a:schemeClr val="bg1"/>
                </a:solidFill>
              </a:rPr>
              <a:t>IoT</a:t>
            </a:r>
            <a:r>
              <a:rPr lang="en-US" sz="1800" b="1" dirty="0" smtClean="0">
                <a:solidFill>
                  <a:schemeClr val="bg1"/>
                </a:solidFill>
              </a:rPr>
              <a:t> Device</a:t>
            </a:r>
          </a:p>
          <a:p>
            <a:pPr algn="ctr"/>
            <a:r>
              <a:rPr lang="en-US" sz="1800" b="1" dirty="0" smtClean="0">
                <a:solidFill>
                  <a:schemeClr val="bg1"/>
                </a:solidFill>
              </a:rPr>
              <a:t>(Sensor,+ MC)</a:t>
            </a:r>
            <a:endParaRPr lang="en-US" sz="1800" b="1" dirty="0">
              <a:solidFill>
                <a:schemeClr val="bg1"/>
              </a:solidFill>
            </a:endParaRPr>
          </a:p>
        </p:txBody>
      </p:sp>
      <p:sp>
        <p:nvSpPr>
          <p:cNvPr id="17" name="Rounded Rectangle 16"/>
          <p:cNvSpPr/>
          <p:nvPr/>
        </p:nvSpPr>
        <p:spPr>
          <a:xfrm>
            <a:off x="2559993" y="1674787"/>
            <a:ext cx="2000250" cy="4299871"/>
          </a:xfrm>
          <a:prstGeom prst="roundRect">
            <a:avLst/>
          </a:prstGeom>
          <a:gradFill>
            <a:gsLst>
              <a:gs pos="0">
                <a:srgbClr val="00B0F0"/>
              </a:gs>
              <a:gs pos="50000">
                <a:schemeClr val="accent3">
                  <a:satMod val="110000"/>
                  <a:lumMod val="100000"/>
                  <a:shade val="100000"/>
                </a:schemeClr>
              </a:gs>
              <a:gs pos="100000">
                <a:schemeClr val="accent3">
                  <a:lumMod val="99000"/>
                  <a:satMod val="120000"/>
                  <a:shade val="78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Pentagon 17"/>
          <p:cNvSpPr/>
          <p:nvPr/>
        </p:nvSpPr>
        <p:spPr>
          <a:xfrm>
            <a:off x="2445692" y="1391420"/>
            <a:ext cx="2443163" cy="566737"/>
          </a:xfrm>
          <a:prstGeom prst="homePlate">
            <a:avLst/>
          </a:prstGeom>
          <a:solidFill>
            <a:schemeClr val="bg1">
              <a:lumMod val="95000"/>
            </a:schemeClr>
          </a:solidFill>
          <a:ln w="57150">
            <a:solidFill>
              <a:srgbClr val="00B0F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9" name="Oval 18"/>
          <p:cNvSpPr/>
          <p:nvPr/>
        </p:nvSpPr>
        <p:spPr>
          <a:xfrm>
            <a:off x="3117826" y="1299900"/>
            <a:ext cx="884584" cy="85875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 Single Corner Rectangle 19"/>
          <p:cNvSpPr/>
          <p:nvPr/>
        </p:nvSpPr>
        <p:spPr>
          <a:xfrm>
            <a:off x="2664676" y="3270098"/>
            <a:ext cx="1877388" cy="1308007"/>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Title 1"/>
          <p:cNvSpPr txBox="1">
            <a:spLocks/>
          </p:cNvSpPr>
          <p:nvPr/>
        </p:nvSpPr>
        <p:spPr>
          <a:xfrm>
            <a:off x="2524941" y="2657329"/>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smtClean="0">
                <a:solidFill>
                  <a:schemeClr val="bg1"/>
                </a:solidFill>
              </a:rPr>
              <a:t>Network Device</a:t>
            </a:r>
          </a:p>
          <a:p>
            <a:pPr algn="ctr"/>
            <a:r>
              <a:rPr lang="en-US" sz="1800" b="1" dirty="0">
                <a:solidFill>
                  <a:schemeClr val="bg1"/>
                </a:solidFill>
              </a:rPr>
              <a:t>(</a:t>
            </a:r>
            <a:r>
              <a:rPr lang="en-US" sz="1800" b="1" dirty="0" smtClean="0">
                <a:solidFill>
                  <a:schemeClr val="bg1"/>
                </a:solidFill>
              </a:rPr>
              <a:t>Gateway, Network)</a:t>
            </a:r>
            <a:endParaRPr lang="en-US" sz="1800" b="1" dirty="0">
              <a:solidFill>
                <a:schemeClr val="bg1"/>
              </a:solidFill>
            </a:endParaRPr>
          </a:p>
        </p:txBody>
      </p:sp>
      <p:pic>
        <p:nvPicPr>
          <p:cNvPr id="12" name="Picture 11"/>
          <p:cNvPicPr>
            <a:picLocks noChangeAspect="1"/>
          </p:cNvPicPr>
          <p:nvPr/>
        </p:nvPicPr>
        <p:blipFill>
          <a:blip r:embed="rId5"/>
          <a:stretch>
            <a:fillRect/>
          </a:stretch>
        </p:blipFill>
        <p:spPr>
          <a:xfrm>
            <a:off x="3323326" y="1462317"/>
            <a:ext cx="417948" cy="417948"/>
          </a:xfrm>
          <a:prstGeom prst="rect">
            <a:avLst/>
          </a:prstGeom>
        </p:spPr>
      </p:pic>
      <p:pic>
        <p:nvPicPr>
          <p:cNvPr id="4110" name="Picture 14" descr="Configuring Ubuntu/Debian/CentOS as VPC Gateway | VPSie Tutorial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629080" y="3417974"/>
            <a:ext cx="791325" cy="982768"/>
          </a:xfrm>
          <a:prstGeom prst="rect">
            <a:avLst/>
          </a:prstGeom>
          <a:noFill/>
          <a:extLst>
            <a:ext uri="{909E8E84-426E-40DD-AFC4-6F175D3DCCD1}">
              <a14:hiddenFill xmlns:a14="http://schemas.microsoft.com/office/drawing/2010/main">
                <a:solidFill>
                  <a:srgbClr val="FFFFFF"/>
                </a:solidFill>
              </a14:hiddenFill>
            </a:ext>
          </a:extLst>
        </p:spPr>
      </p:pic>
      <p:sp>
        <p:nvSpPr>
          <p:cNvPr id="29" name="Round Single Corner Rectangle 28"/>
          <p:cNvSpPr/>
          <p:nvPr/>
        </p:nvSpPr>
        <p:spPr>
          <a:xfrm>
            <a:off x="2702867" y="4633097"/>
            <a:ext cx="1802621" cy="1114425"/>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108" name="Picture 12" descr="FetchPro is a Super Hotspot – Full Computer Internet Gateway – TeliApp"/>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761456" y="3457128"/>
            <a:ext cx="770844" cy="987368"/>
          </a:xfrm>
          <a:prstGeom prst="rect">
            <a:avLst/>
          </a:prstGeom>
          <a:noFill/>
          <a:extLst>
            <a:ext uri="{909E8E84-426E-40DD-AFC4-6F175D3DCCD1}">
              <a14:hiddenFill xmlns:a14="http://schemas.microsoft.com/office/drawing/2010/main">
                <a:solidFill>
                  <a:srgbClr val="FFFFFF"/>
                </a:solidFill>
              </a14:hiddenFill>
            </a:ext>
          </a:extLst>
        </p:spPr>
      </p:pic>
      <p:sp>
        <p:nvSpPr>
          <p:cNvPr id="31" name="Round Single Corner Rectangle 30"/>
          <p:cNvSpPr/>
          <p:nvPr/>
        </p:nvSpPr>
        <p:spPr>
          <a:xfrm>
            <a:off x="256011" y="4539148"/>
            <a:ext cx="1685925" cy="1114425"/>
          </a:xfrm>
          <a:prstGeom prst="round1Rect">
            <a:avLst/>
          </a:prstGeom>
          <a:solidFill>
            <a:schemeClr val="bg1"/>
          </a:solidFill>
          <a:ln w="41275" cmpd="tri">
            <a:solidFill>
              <a:schemeClr val="accent5">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116" name="Picture 20" descr="termômetro png gráfico clipart Projeto 19907719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176" y="4705162"/>
            <a:ext cx="411684" cy="778160"/>
          </a:xfrm>
          <a:prstGeom prst="rect">
            <a:avLst/>
          </a:prstGeom>
          <a:noFill/>
          <a:extLst>
            <a:ext uri="{909E8E84-426E-40DD-AFC4-6F175D3DCCD1}">
              <a14:hiddenFill xmlns:a14="http://schemas.microsoft.com/office/drawing/2010/main">
                <a:solidFill>
                  <a:srgbClr val="FFFFFF"/>
                </a:solidFill>
              </a14:hiddenFill>
            </a:ext>
          </a:extLst>
        </p:spPr>
      </p:pic>
      <p:sp>
        <p:nvSpPr>
          <p:cNvPr id="35" name="Round Single Corner Rectangle 34"/>
          <p:cNvSpPr/>
          <p:nvPr/>
        </p:nvSpPr>
        <p:spPr>
          <a:xfrm>
            <a:off x="7223684" y="4506625"/>
            <a:ext cx="1890741" cy="1114425"/>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ounded Rectangle 35"/>
          <p:cNvSpPr/>
          <p:nvPr/>
        </p:nvSpPr>
        <p:spPr>
          <a:xfrm>
            <a:off x="7168930" y="1638987"/>
            <a:ext cx="2000250" cy="4299871"/>
          </a:xfrm>
          <a:prstGeom prst="roundRect">
            <a:avLst/>
          </a:prstGeom>
          <a:gradFill>
            <a:gsLst>
              <a:gs pos="0">
                <a:schemeClr val="accent2">
                  <a:lumMod val="75000"/>
                </a:schemeClr>
              </a:gs>
              <a:gs pos="50000">
                <a:schemeClr val="accent3">
                  <a:satMod val="110000"/>
                  <a:lumMod val="100000"/>
                  <a:shade val="100000"/>
                </a:schemeClr>
              </a:gs>
              <a:gs pos="100000">
                <a:schemeClr val="accent3">
                  <a:lumMod val="99000"/>
                  <a:satMod val="120000"/>
                  <a:shade val="78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7" name="Pentagon 36"/>
          <p:cNvSpPr/>
          <p:nvPr/>
        </p:nvSpPr>
        <p:spPr>
          <a:xfrm>
            <a:off x="7054629" y="1355620"/>
            <a:ext cx="2443163" cy="566737"/>
          </a:xfrm>
          <a:prstGeom prst="homePlate">
            <a:avLst/>
          </a:prstGeom>
          <a:solidFill>
            <a:schemeClr val="bg1">
              <a:lumMod val="95000"/>
            </a:schemeClr>
          </a:solidFill>
          <a:ln w="57150">
            <a:solidFill>
              <a:schemeClr val="accent2">
                <a:lumMod val="75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8" name="Oval 37"/>
          <p:cNvSpPr/>
          <p:nvPr/>
        </p:nvSpPr>
        <p:spPr>
          <a:xfrm>
            <a:off x="7726763" y="1264100"/>
            <a:ext cx="884584" cy="858751"/>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 Single Corner Rectangle 38"/>
          <p:cNvSpPr/>
          <p:nvPr/>
        </p:nvSpPr>
        <p:spPr>
          <a:xfrm>
            <a:off x="7273613" y="3234298"/>
            <a:ext cx="1877388" cy="1308007"/>
          </a:xfrm>
          <a:prstGeom prst="round1Rect">
            <a:avLst/>
          </a:prstGeom>
          <a:solidFill>
            <a:schemeClr val="bg1"/>
          </a:solidFill>
          <a:ln w="41275" cmpd="tri">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Title 1"/>
          <p:cNvSpPr txBox="1">
            <a:spLocks/>
          </p:cNvSpPr>
          <p:nvPr/>
        </p:nvSpPr>
        <p:spPr>
          <a:xfrm>
            <a:off x="7177771" y="2400592"/>
            <a:ext cx="2114551" cy="64145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smtClean="0">
                <a:solidFill>
                  <a:schemeClr val="bg1"/>
                </a:solidFill>
              </a:rPr>
              <a:t>Cloud, Storage, Management Services</a:t>
            </a:r>
            <a:endParaRPr lang="en-US" sz="1800" b="1" dirty="0">
              <a:solidFill>
                <a:schemeClr val="bg1"/>
              </a:solidFill>
            </a:endParaRPr>
          </a:p>
        </p:txBody>
      </p:sp>
      <p:sp>
        <p:nvSpPr>
          <p:cNvPr id="42" name="Round Single Corner Rectangle 41"/>
          <p:cNvSpPr/>
          <p:nvPr/>
        </p:nvSpPr>
        <p:spPr>
          <a:xfrm>
            <a:off x="7311804" y="4597297"/>
            <a:ext cx="1839197" cy="1114425"/>
          </a:xfrm>
          <a:prstGeom prst="round1Rect">
            <a:avLst/>
          </a:prstGeom>
          <a:solidFill>
            <a:schemeClr val="bg1"/>
          </a:solidFill>
          <a:ln w="41275" cmpd="tri">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Round Single Corner Rectangle 44"/>
          <p:cNvSpPr/>
          <p:nvPr/>
        </p:nvSpPr>
        <p:spPr>
          <a:xfrm>
            <a:off x="9675688" y="4506625"/>
            <a:ext cx="1890741" cy="1114425"/>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Rounded Rectangle 45"/>
          <p:cNvSpPr/>
          <p:nvPr/>
        </p:nvSpPr>
        <p:spPr>
          <a:xfrm>
            <a:off x="9620934" y="1638987"/>
            <a:ext cx="2000250" cy="4299871"/>
          </a:xfrm>
          <a:prstGeom prst="roundRect">
            <a:avLst/>
          </a:prstGeom>
          <a:gradFill>
            <a:gsLst>
              <a:gs pos="0">
                <a:srgbClr val="FF0000"/>
              </a:gs>
              <a:gs pos="50000">
                <a:schemeClr val="accent3">
                  <a:satMod val="110000"/>
                  <a:lumMod val="100000"/>
                  <a:shade val="100000"/>
                </a:schemeClr>
              </a:gs>
              <a:gs pos="100000">
                <a:schemeClr val="accent3">
                  <a:lumMod val="99000"/>
                  <a:satMod val="120000"/>
                  <a:shade val="78000"/>
                </a:schemeClr>
              </a:gs>
            </a:gsLs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Pentagon 46"/>
          <p:cNvSpPr/>
          <p:nvPr/>
        </p:nvSpPr>
        <p:spPr>
          <a:xfrm>
            <a:off x="9506633" y="1355620"/>
            <a:ext cx="2443163" cy="566737"/>
          </a:xfrm>
          <a:prstGeom prst="homePlate">
            <a:avLst/>
          </a:prstGeom>
          <a:solidFill>
            <a:schemeClr val="bg1">
              <a:lumMod val="95000"/>
            </a:schemeClr>
          </a:solidFill>
          <a:ln w="57150">
            <a:solidFill>
              <a:srgbClr val="FF0000"/>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8" name="Oval 47"/>
          <p:cNvSpPr/>
          <p:nvPr/>
        </p:nvSpPr>
        <p:spPr>
          <a:xfrm>
            <a:off x="10178767" y="1264100"/>
            <a:ext cx="884584" cy="858751"/>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 Single Corner Rectangle 48"/>
          <p:cNvSpPr/>
          <p:nvPr/>
        </p:nvSpPr>
        <p:spPr>
          <a:xfrm>
            <a:off x="9725617" y="3234298"/>
            <a:ext cx="1877388" cy="1308007"/>
          </a:xfrm>
          <a:prstGeom prst="round1Rect">
            <a:avLst/>
          </a:prstGeom>
          <a:solidFill>
            <a:schemeClr val="bg1"/>
          </a:solidFill>
          <a:ln w="41275" cmpd="tri">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0" name="Title 1"/>
          <p:cNvSpPr txBox="1">
            <a:spLocks/>
          </p:cNvSpPr>
          <p:nvPr/>
        </p:nvSpPr>
        <p:spPr>
          <a:xfrm>
            <a:off x="9506633" y="2736758"/>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smtClean="0">
                <a:solidFill>
                  <a:schemeClr val="bg1"/>
                </a:solidFill>
              </a:rPr>
              <a:t>Application layer </a:t>
            </a:r>
            <a:endParaRPr lang="en-US" sz="1800" b="1" dirty="0">
              <a:solidFill>
                <a:schemeClr val="bg1"/>
              </a:solidFill>
            </a:endParaRPr>
          </a:p>
        </p:txBody>
      </p:sp>
      <p:sp>
        <p:nvSpPr>
          <p:cNvPr id="52" name="Round Single Corner Rectangle 51"/>
          <p:cNvSpPr/>
          <p:nvPr/>
        </p:nvSpPr>
        <p:spPr>
          <a:xfrm>
            <a:off x="9719747" y="4657480"/>
            <a:ext cx="1901436" cy="1114425"/>
          </a:xfrm>
          <a:prstGeom prst="round1Rect">
            <a:avLst/>
          </a:prstGeom>
          <a:solidFill>
            <a:schemeClr val="bg1"/>
          </a:solidFill>
          <a:ln w="41275" cmpd="tri">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118" name="Picture 22" descr="NAUS INFOTECH"/>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530903" y="4669362"/>
            <a:ext cx="1355194" cy="997024"/>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Cloud Management Services in New Zealand | Efficient Cloud Solutions"/>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527949" y="3376441"/>
            <a:ext cx="1347699" cy="988501"/>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5 Critical Services that Keep the Internet Up and Running (And How ..."/>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743139" y="3422351"/>
            <a:ext cx="1731248" cy="100173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4" descr="Cloud Management Services in New Zealand | Efficient Cloud Solutions"/>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803750" y="1435585"/>
            <a:ext cx="690005" cy="5061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Get Swift, Trusted and Advanced Mobile Application Development ..."/>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9803439" y="4669362"/>
            <a:ext cx="1740571" cy="987368"/>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What is FTP? | How it works | Types | Transmission Modes of FT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32453" y="3489660"/>
            <a:ext cx="1577209" cy="87622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0" descr="Get Swift, Trusted and Advanced Mobile Application Development ..."/>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10356208" y="1428006"/>
            <a:ext cx="616206" cy="537545"/>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620" y="2066359"/>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1</a:t>
            </a:r>
            <a:endParaRPr lang="en-US" b="1" dirty="0">
              <a:solidFill>
                <a:srgbClr val="C00000"/>
              </a:solidFill>
            </a:endParaRPr>
          </a:p>
        </p:txBody>
      </p:sp>
      <p:sp>
        <p:nvSpPr>
          <p:cNvPr id="66" name="Oval 65"/>
          <p:cNvSpPr/>
          <p:nvPr/>
        </p:nvSpPr>
        <p:spPr>
          <a:xfrm>
            <a:off x="3268812" y="2087500"/>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2</a:t>
            </a:r>
            <a:endParaRPr lang="en-US" b="1" dirty="0">
              <a:solidFill>
                <a:srgbClr val="C00000"/>
              </a:solidFill>
            </a:endParaRPr>
          </a:p>
        </p:txBody>
      </p:sp>
      <p:sp>
        <p:nvSpPr>
          <p:cNvPr id="67" name="Oval 66"/>
          <p:cNvSpPr/>
          <p:nvPr/>
        </p:nvSpPr>
        <p:spPr>
          <a:xfrm>
            <a:off x="7844250" y="2122851"/>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4</a:t>
            </a:r>
            <a:endParaRPr lang="en-US" b="1" dirty="0">
              <a:solidFill>
                <a:srgbClr val="C00000"/>
              </a:solidFill>
            </a:endParaRPr>
          </a:p>
        </p:txBody>
      </p:sp>
      <p:sp>
        <p:nvSpPr>
          <p:cNvPr id="68" name="Oval 67"/>
          <p:cNvSpPr/>
          <p:nvPr/>
        </p:nvSpPr>
        <p:spPr>
          <a:xfrm>
            <a:off x="10354914" y="2116406"/>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5</a:t>
            </a:r>
            <a:endParaRPr lang="en-US" b="1" dirty="0">
              <a:solidFill>
                <a:srgbClr val="C00000"/>
              </a:solidFill>
            </a:endParaRPr>
          </a:p>
        </p:txBody>
      </p:sp>
      <p:sp>
        <p:nvSpPr>
          <p:cNvPr id="69" name="Oval 68"/>
          <p:cNvSpPr/>
          <p:nvPr/>
        </p:nvSpPr>
        <p:spPr>
          <a:xfrm>
            <a:off x="-878165" y="4887237"/>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1</a:t>
            </a:r>
            <a:endParaRPr lang="en-US" b="1" dirty="0">
              <a:solidFill>
                <a:srgbClr val="C00000"/>
              </a:solidFill>
            </a:endParaRPr>
          </a:p>
        </p:txBody>
      </p:sp>
      <p:cxnSp>
        <p:nvCxnSpPr>
          <p:cNvPr id="26" name="Curved Connector 25"/>
          <p:cNvCxnSpPr>
            <a:stCxn id="69" idx="4"/>
          </p:cNvCxnSpPr>
          <p:nvPr/>
        </p:nvCxnSpPr>
        <p:spPr>
          <a:xfrm rot="16200000" flipH="1">
            <a:off x="-652607" y="5679582"/>
            <a:ext cx="570567" cy="3537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79" name="Picture 10" descr="Wifi Connection - Outline - Wired - Lordicon"/>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3241443" y="1426440"/>
            <a:ext cx="615675" cy="61567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0" descr="termômetro png gráfico clipart Projeto 19907719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176" y="1425121"/>
            <a:ext cx="411684" cy="587139"/>
          </a:xfrm>
          <a:prstGeom prst="rect">
            <a:avLst/>
          </a:prstGeom>
          <a:noFill/>
          <a:extLst>
            <a:ext uri="{909E8E84-426E-40DD-AFC4-6F175D3DCCD1}">
              <a14:hiddenFill xmlns:a14="http://schemas.microsoft.com/office/drawing/2010/main">
                <a:solidFill>
                  <a:srgbClr val="FFFFFF"/>
                </a:solidFill>
              </a14:hiddenFill>
            </a:ext>
          </a:extLst>
        </p:spPr>
      </p:pic>
      <p:sp>
        <p:nvSpPr>
          <p:cNvPr id="58" name="Bent-Up Arrow 57"/>
          <p:cNvSpPr/>
          <p:nvPr/>
        </p:nvSpPr>
        <p:spPr>
          <a:xfrm>
            <a:off x="7660787" y="6117967"/>
            <a:ext cx="2693944" cy="465693"/>
          </a:xfrm>
          <a:prstGeom prst="bentUpArrow">
            <a:avLst/>
          </a:prstGeom>
          <a:solidFill>
            <a:schemeClr val="bg1"/>
          </a:solidFill>
          <a:ln w="9525" cap="flat" cmpd="sng" algn="ctr">
            <a:solidFill>
              <a:srgbClr val="FF000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5" name="Bent-Up Arrow 84"/>
          <p:cNvSpPr/>
          <p:nvPr/>
        </p:nvSpPr>
        <p:spPr>
          <a:xfrm flipH="1">
            <a:off x="1301464" y="6067503"/>
            <a:ext cx="3089997" cy="465693"/>
          </a:xfrm>
          <a:prstGeom prst="bentUpArrow">
            <a:avLst/>
          </a:prstGeom>
          <a:solidFill>
            <a:schemeClr val="bg1"/>
          </a:solidFill>
          <a:ln w="9525" cap="flat" cmpd="sng" algn="ctr">
            <a:solidFill>
              <a:schemeClr val="bg1">
                <a:lumMod val="75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0" name="Up Arrow 59"/>
          <p:cNvSpPr/>
          <p:nvPr/>
        </p:nvSpPr>
        <p:spPr>
          <a:xfrm>
            <a:off x="4294563" y="5923140"/>
            <a:ext cx="384443" cy="339600"/>
          </a:xfrm>
          <a:prstGeom prst="upArrow">
            <a:avLst/>
          </a:prstGeom>
          <a:noFill/>
          <a:ln w="9525" cap="flat" cmpd="sng" algn="ctr">
            <a:solidFill>
              <a:srgbClr val="0070C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7" name="Up Arrow 86"/>
          <p:cNvSpPr/>
          <p:nvPr/>
        </p:nvSpPr>
        <p:spPr>
          <a:xfrm>
            <a:off x="7453905" y="5877155"/>
            <a:ext cx="384443" cy="339600"/>
          </a:xfrm>
          <a:prstGeom prst="upArrow">
            <a:avLst/>
          </a:prstGeom>
          <a:noFill/>
          <a:ln w="9525" cap="flat" cmpd="sng" algn="ctr">
            <a:solidFill>
              <a:schemeClr val="accent2">
                <a:lumMod val="50000"/>
              </a:schemeClr>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1" name="Rectangle 60"/>
          <p:cNvSpPr/>
          <p:nvPr/>
        </p:nvSpPr>
        <p:spPr>
          <a:xfrm>
            <a:off x="7220393" y="2872816"/>
            <a:ext cx="2013115" cy="276999"/>
          </a:xfrm>
          <a:prstGeom prst="rect">
            <a:avLst/>
          </a:prstGeom>
        </p:spPr>
        <p:txBody>
          <a:bodyPr wrap="none">
            <a:spAutoFit/>
          </a:bodyPr>
          <a:lstStyle/>
          <a:p>
            <a:r>
              <a:rPr lang="en-US" sz="1200" dirty="0" smtClean="0">
                <a:solidFill>
                  <a:schemeClr val="bg1"/>
                </a:solidFill>
              </a:rPr>
              <a:t>Process, Analysis, Monitoring</a:t>
            </a:r>
            <a:endParaRPr lang="en-US" sz="1200" dirty="0">
              <a:solidFill>
                <a:schemeClr val="bg1"/>
              </a:solidFill>
            </a:endParaRPr>
          </a:p>
        </p:txBody>
      </p:sp>
      <p:sp>
        <p:nvSpPr>
          <p:cNvPr id="89" name="Title 1"/>
          <p:cNvSpPr txBox="1">
            <a:spLocks/>
          </p:cNvSpPr>
          <p:nvPr/>
        </p:nvSpPr>
        <p:spPr>
          <a:xfrm>
            <a:off x="252412" y="77742"/>
            <a:ext cx="10515600" cy="7102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smtClean="0"/>
              <a:t>IoT ecosystem</a:t>
            </a:r>
            <a:endParaRPr lang="en-GB" b="1" dirty="0"/>
          </a:p>
        </p:txBody>
      </p:sp>
      <p:pic>
        <p:nvPicPr>
          <p:cNvPr id="92" name="Picture 26" descr="🌐📶AWS VPC: A Beginner's Guide - Part 2 - DEV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865" y="4785136"/>
            <a:ext cx="1502905" cy="849469"/>
          </a:xfrm>
          <a:prstGeom prst="rect">
            <a:avLst/>
          </a:prstGeom>
          <a:noFill/>
          <a:extLst>
            <a:ext uri="{909E8E84-426E-40DD-AFC4-6F175D3DCCD1}">
              <a14:hiddenFill xmlns:a14="http://schemas.microsoft.com/office/drawing/2010/main">
                <a:solidFill>
                  <a:srgbClr val="FFFFFF"/>
                </a:solidFill>
              </a14:hiddenFill>
            </a:ext>
          </a:extLst>
        </p:spPr>
      </p:pic>
      <p:sp>
        <p:nvSpPr>
          <p:cNvPr id="93" name="Round Single Corner Rectangle 92"/>
          <p:cNvSpPr/>
          <p:nvPr/>
        </p:nvSpPr>
        <p:spPr>
          <a:xfrm>
            <a:off x="5030669" y="4523457"/>
            <a:ext cx="1890741" cy="1114425"/>
          </a:xfrm>
          <a:prstGeom prst="round1Rect">
            <a:avLst/>
          </a:prstGeom>
          <a:solidFill>
            <a:schemeClr val="bg1"/>
          </a:solidFill>
          <a:ln w="41275" cmpd="tri">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4" name="Rounded Rectangle 93"/>
          <p:cNvSpPr/>
          <p:nvPr/>
        </p:nvSpPr>
        <p:spPr>
          <a:xfrm>
            <a:off x="4975915" y="1655819"/>
            <a:ext cx="2000250" cy="4299871"/>
          </a:xfrm>
          <a:prstGeom prst="roundRect">
            <a:avLst/>
          </a:prstGeom>
          <a:solidFill>
            <a:schemeClr val="accent6">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5" name="Pentagon 94"/>
          <p:cNvSpPr/>
          <p:nvPr/>
        </p:nvSpPr>
        <p:spPr>
          <a:xfrm>
            <a:off x="4861614" y="1372452"/>
            <a:ext cx="2150403" cy="566737"/>
          </a:xfrm>
          <a:prstGeom prst="homePlate">
            <a:avLst/>
          </a:prstGeom>
          <a:solidFill>
            <a:schemeClr val="bg1">
              <a:lumMod val="95000"/>
            </a:schemeClr>
          </a:solidFill>
          <a:ln w="57150">
            <a:solidFill>
              <a:schemeClr val="accent6">
                <a:lumMod val="40000"/>
                <a:lumOff val="6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6" name="Oval 95"/>
          <p:cNvSpPr/>
          <p:nvPr/>
        </p:nvSpPr>
        <p:spPr>
          <a:xfrm>
            <a:off x="5533748" y="1280932"/>
            <a:ext cx="884584" cy="858751"/>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ound Single Corner Rectangle 96"/>
          <p:cNvSpPr/>
          <p:nvPr/>
        </p:nvSpPr>
        <p:spPr>
          <a:xfrm>
            <a:off x="5080598" y="3251130"/>
            <a:ext cx="1877388" cy="1308007"/>
          </a:xfrm>
          <a:prstGeom prst="round1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8" name="Title 1"/>
          <p:cNvSpPr txBox="1">
            <a:spLocks/>
          </p:cNvSpPr>
          <p:nvPr/>
        </p:nvSpPr>
        <p:spPr>
          <a:xfrm>
            <a:off x="4925684" y="2622984"/>
            <a:ext cx="2114551" cy="6414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smtClean="0">
                <a:solidFill>
                  <a:schemeClr val="bg1"/>
                </a:solidFill>
              </a:rPr>
              <a:t>Protocols</a:t>
            </a:r>
          </a:p>
          <a:p>
            <a:pPr algn="ctr"/>
            <a:r>
              <a:rPr lang="en-US" sz="1800" b="1" dirty="0" smtClean="0">
                <a:solidFill>
                  <a:schemeClr val="bg1"/>
                </a:solidFill>
              </a:rPr>
              <a:t>(OSI  Model)</a:t>
            </a:r>
            <a:endParaRPr lang="en-US" sz="1800" b="1" dirty="0">
              <a:solidFill>
                <a:schemeClr val="bg1"/>
              </a:solidFill>
            </a:endParaRPr>
          </a:p>
        </p:txBody>
      </p:sp>
      <p:sp>
        <p:nvSpPr>
          <p:cNvPr id="101" name="Round Single Corner Rectangle 100"/>
          <p:cNvSpPr/>
          <p:nvPr/>
        </p:nvSpPr>
        <p:spPr>
          <a:xfrm>
            <a:off x="5118789" y="4614129"/>
            <a:ext cx="1802621" cy="1114425"/>
          </a:xfrm>
          <a:prstGeom prst="round1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Oval 103"/>
          <p:cNvSpPr/>
          <p:nvPr/>
        </p:nvSpPr>
        <p:spPr>
          <a:xfrm>
            <a:off x="5648976" y="2117488"/>
            <a:ext cx="667965" cy="683920"/>
          </a:xfrm>
          <a:prstGeom prst="ellipse">
            <a:avLst/>
          </a:prstGeom>
          <a:solidFill>
            <a:schemeClr val="bg1"/>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3</a:t>
            </a:r>
            <a:endParaRPr lang="en-US" b="1" dirty="0">
              <a:solidFill>
                <a:srgbClr val="C00000"/>
              </a:solidFill>
            </a:endParaRPr>
          </a:p>
        </p:txBody>
      </p:sp>
      <p:sp>
        <p:nvSpPr>
          <p:cNvPr id="106" name="Up Arrow 105"/>
          <p:cNvSpPr/>
          <p:nvPr/>
        </p:nvSpPr>
        <p:spPr>
          <a:xfrm>
            <a:off x="5796300" y="5906114"/>
            <a:ext cx="384443" cy="339600"/>
          </a:xfrm>
          <a:prstGeom prst="upArrow">
            <a:avLst/>
          </a:prstGeom>
          <a:noFill/>
          <a:ln w="9525" cap="flat" cmpd="sng" algn="ctr">
            <a:solidFill>
              <a:srgbClr val="0070C0"/>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9" name="Decagon 108"/>
          <p:cNvSpPr/>
          <p:nvPr/>
        </p:nvSpPr>
        <p:spPr>
          <a:xfrm>
            <a:off x="2610797" y="1762615"/>
            <a:ext cx="4247256" cy="4214942"/>
          </a:xfrm>
          <a:prstGeom prst="decagon">
            <a:avLst/>
          </a:prstGeom>
          <a:noFill/>
          <a:ln w="7620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0" name="Decagon 109"/>
          <p:cNvSpPr/>
          <p:nvPr/>
        </p:nvSpPr>
        <p:spPr>
          <a:xfrm>
            <a:off x="2300534" y="1504409"/>
            <a:ext cx="4805558" cy="4663662"/>
          </a:xfrm>
          <a:prstGeom prst="decagon">
            <a:avLst/>
          </a:prstGeom>
          <a:noFill/>
          <a:ln w="76200"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1" name="Decagon 110"/>
          <p:cNvSpPr/>
          <p:nvPr/>
        </p:nvSpPr>
        <p:spPr>
          <a:xfrm>
            <a:off x="2072022" y="1264100"/>
            <a:ext cx="5279973" cy="5092250"/>
          </a:xfrm>
          <a:prstGeom prst="decagon">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2" name="Decagon 111"/>
          <p:cNvSpPr/>
          <p:nvPr/>
        </p:nvSpPr>
        <p:spPr>
          <a:xfrm>
            <a:off x="10055654" y="1124596"/>
            <a:ext cx="1145746" cy="1167899"/>
          </a:xfrm>
          <a:prstGeom prst="decagon">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3" name="Decagon 112"/>
          <p:cNvSpPr/>
          <p:nvPr/>
        </p:nvSpPr>
        <p:spPr>
          <a:xfrm>
            <a:off x="7604319" y="1124596"/>
            <a:ext cx="1145746" cy="1167899"/>
          </a:xfrm>
          <a:prstGeom prst="decagon">
            <a:avLst/>
          </a:prstGeom>
          <a:noFill/>
          <a:ln w="76200" cap="flat" cmpd="sng" algn="ctr">
            <a:solidFill>
              <a:schemeClr val="accent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4" name="Decagon 113"/>
          <p:cNvSpPr/>
          <p:nvPr/>
        </p:nvSpPr>
        <p:spPr>
          <a:xfrm>
            <a:off x="520107" y="1104685"/>
            <a:ext cx="1145746" cy="1167899"/>
          </a:xfrm>
          <a:prstGeom prst="decagon">
            <a:avLst/>
          </a:prstGeom>
          <a:noFill/>
          <a:ln w="7620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2" name="Snip Single Corner Rectangle 81"/>
          <p:cNvSpPr/>
          <p:nvPr/>
        </p:nvSpPr>
        <p:spPr>
          <a:xfrm>
            <a:off x="4400903" y="6267581"/>
            <a:ext cx="3259884" cy="433112"/>
          </a:xfrm>
          <a:prstGeom prst="snip1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smtClean="0"/>
              <a:t>Security &amp; Privacy</a:t>
            </a:r>
            <a:endParaRPr lang="en-US" sz="2400" dirty="0"/>
          </a:p>
        </p:txBody>
      </p:sp>
      <p:sp>
        <p:nvSpPr>
          <p:cNvPr id="115" name="Oval 114"/>
          <p:cNvSpPr/>
          <p:nvPr/>
        </p:nvSpPr>
        <p:spPr>
          <a:xfrm>
            <a:off x="7236985" y="6133610"/>
            <a:ext cx="667965" cy="68392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6</a:t>
            </a:r>
            <a:endParaRPr lang="en-US" b="1" dirty="0">
              <a:solidFill>
                <a:srgbClr val="C00000"/>
              </a:solidFill>
            </a:endParaRPr>
          </a:p>
        </p:txBody>
      </p:sp>
    </p:spTree>
    <p:extLst>
      <p:ext uri="{BB962C8B-B14F-4D97-AF65-F5344CB8AC3E}">
        <p14:creationId xmlns:p14="http://schemas.microsoft.com/office/powerpoint/2010/main" val="268311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anim calcmode="lin" valueType="num">
                                      <p:cBhvr additive="base">
                                        <p:cTn id="17" dur="500" fill="hold"/>
                                        <p:tgtEl>
                                          <p:spTgt spid="110"/>
                                        </p:tgtEl>
                                        <p:attrNameLst>
                                          <p:attrName>ppt_x</p:attrName>
                                        </p:attrNameLst>
                                      </p:cBhvr>
                                      <p:tavLst>
                                        <p:tav tm="0">
                                          <p:val>
                                            <p:strVal val="#ppt_x"/>
                                          </p:val>
                                        </p:tav>
                                        <p:tav tm="100000">
                                          <p:val>
                                            <p:strVal val="#ppt_x"/>
                                          </p:val>
                                        </p:tav>
                                      </p:tavLst>
                                    </p:anim>
                                    <p:anim calcmode="lin" valueType="num">
                                      <p:cBhvr additive="base">
                                        <p:cTn id="18" dur="500" fill="hold"/>
                                        <p:tgtEl>
                                          <p:spTgt spid="1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 calcmode="lin" valueType="num">
                                      <p:cBhvr additive="base">
                                        <p:cTn id="27" dur="500" fill="hold"/>
                                        <p:tgtEl>
                                          <p:spTgt spid="111"/>
                                        </p:tgtEl>
                                        <p:attrNameLst>
                                          <p:attrName>ppt_x</p:attrName>
                                        </p:attrNameLst>
                                      </p:cBhvr>
                                      <p:tavLst>
                                        <p:tav tm="0">
                                          <p:val>
                                            <p:strVal val="#ppt_x"/>
                                          </p:val>
                                        </p:tav>
                                        <p:tav tm="100000">
                                          <p:val>
                                            <p:strVal val="#ppt_x"/>
                                          </p:val>
                                        </p:tav>
                                      </p:tavLst>
                                    </p:anim>
                                    <p:anim calcmode="lin" valueType="num">
                                      <p:cBhvr additive="base">
                                        <p:cTn id="28" dur="500" fill="hold"/>
                                        <p:tgtEl>
                                          <p:spTgt spid="1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6" grpId="0" animBg="1"/>
      <p:bldP spid="46" grpId="0" animBg="1"/>
      <p:bldP spid="109" grpId="0" animBg="1"/>
      <p:bldP spid="110" grpId="0" animBg="1"/>
      <p:bldP spid="1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IoT Ecosystem and Architecture</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a:t>
            </a:fld>
            <a:endParaRPr lang="en-US" dirty="0"/>
          </a:p>
        </p:txBody>
      </p:sp>
      <p:pic>
        <p:nvPicPr>
          <p:cNvPr id="29698" name="Picture 2" descr="Memanfaatkan analitik data besar dalam IoT berkemampuan 5G dan Io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860" y="1657575"/>
            <a:ext cx="10017126" cy="464430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349463" y="803143"/>
            <a:ext cx="9477678" cy="523706"/>
          </a:xfrm>
        </p:spPr>
        <p:txBody>
          <a:bodyPr>
            <a:normAutofit fontScale="90000"/>
          </a:bodyPr>
          <a:lstStyle/>
          <a:p>
            <a:r>
              <a:rPr lang="en-US" sz="2200" b="1" dirty="0" smtClean="0">
                <a:solidFill>
                  <a:srgbClr val="00B0F0"/>
                </a:solidFill>
              </a:rPr>
              <a:t>Example 1</a:t>
            </a:r>
            <a:r>
              <a:rPr lang="en-US" dirty="0" smtClean="0">
                <a:solidFill>
                  <a:schemeClr val="bg1"/>
                </a:solidFill>
              </a:rPr>
              <a:t>IOT</a:t>
            </a:r>
            <a:endParaRPr lang="en-US" dirty="0">
              <a:solidFill>
                <a:schemeClr val="bg1"/>
              </a:solidFill>
            </a:endParaRPr>
          </a:p>
        </p:txBody>
      </p:sp>
      <p:sp>
        <p:nvSpPr>
          <p:cNvPr id="8" name="Title 1"/>
          <p:cNvSpPr txBox="1">
            <a:spLocks/>
          </p:cNvSpPr>
          <p:nvPr/>
        </p:nvSpPr>
        <p:spPr>
          <a:xfrm>
            <a:off x="252412" y="77742"/>
            <a:ext cx="10515600" cy="7102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smtClean="0"/>
              <a:t>IoT ecosystem</a:t>
            </a:r>
            <a:endParaRPr lang="en-GB" b="1" dirty="0"/>
          </a:p>
        </p:txBody>
      </p:sp>
    </p:spTree>
    <p:extLst>
      <p:ext uri="{BB962C8B-B14F-4D97-AF65-F5344CB8AC3E}">
        <p14:creationId xmlns:p14="http://schemas.microsoft.com/office/powerpoint/2010/main" val="13951415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4106</TotalTime>
  <Words>1100</Words>
  <Application>Microsoft Office PowerPoint</Application>
  <PresentationFormat>Widescreen</PresentationFormat>
  <Paragraphs>239</Paragraphs>
  <Slides>22</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Malgun Gothic</vt:lpstr>
      <vt:lpstr>Arial</vt:lpstr>
      <vt:lpstr>Calibri</vt:lpstr>
      <vt:lpstr>Calibri Light</vt:lpstr>
      <vt:lpstr>Nunito</vt:lpstr>
      <vt:lpstr>Wingdings</vt:lpstr>
      <vt:lpstr>Office Theme</vt:lpstr>
      <vt:lpstr>PowerPoint Presentation</vt:lpstr>
      <vt:lpstr>PowerPoint Presentation</vt:lpstr>
      <vt:lpstr>PowerPoint Presentation</vt:lpstr>
      <vt:lpstr>PowerPoint Presentation</vt:lpstr>
      <vt:lpstr>IoT ecosystem</vt:lpstr>
      <vt:lpstr>IoT ecosystem</vt:lpstr>
      <vt:lpstr>IoT ecosystem</vt:lpstr>
      <vt:lpstr>Components Of IoT Things IOT</vt:lpstr>
      <vt:lpstr>Example 1IOT</vt:lpstr>
      <vt:lpstr>Sensor Device Of IoT </vt:lpstr>
      <vt:lpstr>Sensor Device Of IoT </vt:lpstr>
      <vt:lpstr>Gateway &amp; Network Of IoT </vt:lpstr>
      <vt:lpstr>Architecture Of IoT </vt:lpstr>
      <vt:lpstr>Architecture Of IoT (Cont’s)</vt:lpstr>
      <vt:lpstr>Architecture Of IoT (Cont’s)</vt:lpstr>
      <vt:lpstr>Architecture Of IoT (Cont’s)</vt:lpstr>
      <vt:lpstr>Architecture Of IoT (Cont’s)Of Things IOT</vt:lpstr>
      <vt:lpstr>Architecture Of IoT (Cont’s)Of Things IOT</vt:lpstr>
      <vt:lpstr>Architecture Of IoT (Cont’s)Of Things IOT</vt:lpstr>
      <vt:lpstr>Architecture Of IoT (Cont’s)Of Things IOT</vt:lpstr>
      <vt:lpstr>Communication</vt:lpstr>
      <vt:lpstr>Thank you!</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Ecosystem and IoT architecture</dc:title>
  <dc:creator>pds</dc:creator>
  <cp:lastModifiedBy>Gde</cp:lastModifiedBy>
  <cp:revision>212</cp:revision>
  <dcterms:created xsi:type="dcterms:W3CDTF">2019-04-01T06:08:21Z</dcterms:created>
  <dcterms:modified xsi:type="dcterms:W3CDTF">2025-10-07T03:34:12Z</dcterms:modified>
</cp:coreProperties>
</file>